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65" r:id="rId2"/>
    <p:sldId id="266" r:id="rId3"/>
    <p:sldId id="267" r:id="rId4"/>
    <p:sldId id="268" r:id="rId5"/>
    <p:sldId id="278" r:id="rId6"/>
    <p:sldId id="282" r:id="rId7"/>
    <p:sldId id="277" r:id="rId8"/>
    <p:sldId id="274" r:id="rId9"/>
    <p:sldId id="276" r:id="rId10"/>
    <p:sldId id="269" r:id="rId11"/>
    <p:sldId id="280" r:id="rId12"/>
    <p:sldId id="270" r:id="rId13"/>
    <p:sldId id="279" r:id="rId14"/>
    <p:sldId id="271" r:id="rId15"/>
    <p:sldId id="283" r:id="rId16"/>
    <p:sldId id="284" r:id="rId17"/>
    <p:sldId id="281" r:id="rId18"/>
  </p:sldIdLst>
  <p:sldSz cx="9144000" cy="6858000" type="screen4x3"/>
  <p:notesSz cx="6735763" cy="9866313"/>
  <p:defaultTextStyle>
    <a:defPPr>
      <a:defRPr lang="fr-FR"/>
    </a:defPPr>
    <a:lvl1pPr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48" charset="-128"/>
        <a:cs typeface="+mn-cs"/>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48" charset="-128"/>
        <a:cs typeface="+mn-cs"/>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48" charset="-128"/>
        <a:cs typeface="+mn-cs"/>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48" charset="-128"/>
        <a:cs typeface="+mn-cs"/>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ヒラギノ角ゴ Pro W3" pitchFamily="48" charset="-128"/>
        <a:cs typeface="+mn-cs"/>
      </a:defRPr>
    </a:lvl5pPr>
    <a:lvl6pPr marL="2286000" algn="l" defTabSz="914400" rtl="0" eaLnBrk="1" latinLnBrk="0" hangingPunct="1">
      <a:defRPr sz="2400" kern="1200" baseline="-25000">
        <a:solidFill>
          <a:schemeClr val="tx1"/>
        </a:solidFill>
        <a:latin typeface="Arial" panose="020B0604020202020204" pitchFamily="34" charset="0"/>
        <a:ea typeface="ヒラギノ角ゴ Pro W3" pitchFamily="48" charset="-128"/>
        <a:cs typeface="+mn-cs"/>
      </a:defRPr>
    </a:lvl6pPr>
    <a:lvl7pPr marL="2743200" algn="l" defTabSz="914400" rtl="0" eaLnBrk="1" latinLnBrk="0" hangingPunct="1">
      <a:defRPr sz="2400" kern="1200" baseline="-25000">
        <a:solidFill>
          <a:schemeClr val="tx1"/>
        </a:solidFill>
        <a:latin typeface="Arial" panose="020B0604020202020204" pitchFamily="34" charset="0"/>
        <a:ea typeface="ヒラギノ角ゴ Pro W3" pitchFamily="48" charset="-128"/>
        <a:cs typeface="+mn-cs"/>
      </a:defRPr>
    </a:lvl7pPr>
    <a:lvl8pPr marL="3200400" algn="l" defTabSz="914400" rtl="0" eaLnBrk="1" latinLnBrk="0" hangingPunct="1">
      <a:defRPr sz="2400" kern="1200" baseline="-25000">
        <a:solidFill>
          <a:schemeClr val="tx1"/>
        </a:solidFill>
        <a:latin typeface="Arial" panose="020B0604020202020204" pitchFamily="34" charset="0"/>
        <a:ea typeface="ヒラギノ角ゴ Pro W3" pitchFamily="48" charset="-128"/>
        <a:cs typeface="+mn-cs"/>
      </a:defRPr>
    </a:lvl8pPr>
    <a:lvl9pPr marL="3657600" algn="l" defTabSz="914400" rtl="0" eaLnBrk="1" latinLnBrk="0" hangingPunct="1">
      <a:defRPr sz="2400" kern="1200" baseline="-25000">
        <a:solidFill>
          <a:schemeClr val="tx1"/>
        </a:solidFill>
        <a:latin typeface="Arial" panose="020B0604020202020204" pitchFamily="34" charset="0"/>
        <a:ea typeface="ヒラギノ角ゴ Pro W3" pitchFamily="48" charset="-128"/>
        <a:cs typeface="+mn-cs"/>
      </a:defRPr>
    </a:lvl9pPr>
  </p:defaultTextStyle>
  <p:extLst>
    <p:ext uri="{EFAFB233-063F-42B5-8137-9DF3F51BA10A}">
      <p15:sldGuideLst xmlns:p15="http://schemas.microsoft.com/office/powerpoint/2012/main">
        <p15:guide id="1" orient="horz" pos="2160">
          <p15:clr>
            <a:srgbClr val="A4A3A4"/>
          </p15:clr>
        </p15:guide>
        <p15:guide id="2" pos="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019"/>
    <a:srgbClr val="B0CB52"/>
    <a:srgbClr val="E51B58"/>
    <a:srgbClr val="00A09E"/>
    <a:srgbClr val="808080"/>
    <a:srgbClr val="D9D9D9"/>
    <a:srgbClr val="FCFC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968" autoAdjust="0"/>
  </p:normalViewPr>
  <p:slideViewPr>
    <p:cSldViewPr>
      <p:cViewPr varScale="1">
        <p:scale>
          <a:sx n="99" d="100"/>
          <a:sy n="99" d="100"/>
        </p:scale>
        <p:origin x="1926" y="84"/>
      </p:cViewPr>
      <p:guideLst>
        <p:guide orient="horz" pos="2160"/>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lecompteasso.associations.gouv.fr/register"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adherents.ufolep.org/guide-asso.asp?mode=portail_association_base_documentaire_liste&amp;id_pole=2&amp;id_fiche=7&amp;id_rubrique=168"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lecompteasso.associations.gouv.fr/register"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4B213-1087-4286-93E1-B854C4906CE8}" type="doc">
      <dgm:prSet loTypeId="urn:microsoft.com/office/officeart/2005/8/layout/arrow2" loCatId="process" qsTypeId="urn:microsoft.com/office/officeart/2005/8/quickstyle/simple1" qsCatId="simple" csTypeId="urn:microsoft.com/office/officeart/2005/8/colors/accent2_1" csCatId="accent2" phldr="1"/>
      <dgm:spPr/>
    </dgm:pt>
    <dgm:pt modelId="{CD54B97F-07AD-4701-A9F6-CE63AD5754C1}">
      <dgm:prSet phldrT="[Texte]" custT="1"/>
      <dgm:spPr/>
      <dgm:t>
        <a:bodyPr/>
        <a:lstStyle/>
        <a:p>
          <a:r>
            <a:rPr lang="fr-FR" sz="1400" dirty="0">
              <a:latin typeface="Arial" panose="020B0604020202020204" pitchFamily="34" charset="0"/>
              <a:cs typeface="Arial" panose="020B0604020202020204" pitchFamily="34" charset="0"/>
            </a:rPr>
            <a:t>Création d'un </a:t>
          </a:r>
          <a:r>
            <a:rPr lang="fr-FR" sz="1400" dirty="0">
              <a:latin typeface="Arial" panose="020B0604020202020204" pitchFamily="34" charset="0"/>
              <a:cs typeface="Arial" panose="020B0604020202020204" pitchFamily="34" charset="0"/>
              <a:hlinkClick xmlns:r="http://schemas.openxmlformats.org/officeDocument/2006/relationships" r:id="rId1"/>
            </a:rPr>
            <a:t>compte associatif </a:t>
          </a:r>
          <a:r>
            <a:rPr lang="fr-FR" sz="1400" dirty="0">
              <a:latin typeface="Arial" panose="020B0604020202020204" pitchFamily="34" charset="0"/>
              <a:cs typeface="Arial" panose="020B0604020202020204" pitchFamily="34" charset="0"/>
            </a:rPr>
            <a:t>(se munir du numéro SIREN et RNA de l'asso) </a:t>
          </a:r>
        </a:p>
      </dgm:t>
    </dgm:pt>
    <dgm:pt modelId="{1519962D-5099-4539-BCE7-48E1FF874DCE}" type="parTrans" cxnId="{26535CDE-A3C4-4172-A983-C2154B358201}">
      <dgm:prSet/>
      <dgm:spPr/>
      <dgm:t>
        <a:bodyPr/>
        <a:lstStyle/>
        <a:p>
          <a:endParaRPr lang="fr-FR"/>
        </a:p>
      </dgm:t>
    </dgm:pt>
    <dgm:pt modelId="{FB7708A0-C3D8-4166-9ECB-E22FB741C848}" type="sibTrans" cxnId="{26535CDE-A3C4-4172-A983-C2154B358201}">
      <dgm:prSet/>
      <dgm:spPr/>
      <dgm:t>
        <a:bodyPr/>
        <a:lstStyle/>
        <a:p>
          <a:endParaRPr lang="fr-FR"/>
        </a:p>
      </dgm:t>
    </dgm:pt>
    <dgm:pt modelId="{E1B89174-2661-4C7A-B412-5793078DF957}">
      <dgm:prSet phldrT="[Texte]" custT="1"/>
      <dgm:spPr/>
      <dgm:t>
        <a:bodyPr/>
        <a:lstStyle/>
        <a:p>
          <a:r>
            <a:rPr lang="fr-FR" sz="1400">
              <a:latin typeface="Arial" panose="020B0604020202020204" pitchFamily="34" charset="0"/>
              <a:cs typeface="Arial" panose="020B0604020202020204" pitchFamily="34" charset="0"/>
            </a:rPr>
            <a:t>Renseigner le valideur CEC</a:t>
          </a:r>
        </a:p>
      </dgm:t>
    </dgm:pt>
    <dgm:pt modelId="{8755707E-26EF-4A27-A424-8421C78DC3A8}" type="parTrans" cxnId="{F5D2455C-5D27-49A9-8BB6-36834E168808}">
      <dgm:prSet/>
      <dgm:spPr/>
      <dgm:t>
        <a:bodyPr/>
        <a:lstStyle/>
        <a:p>
          <a:endParaRPr lang="fr-FR"/>
        </a:p>
      </dgm:t>
    </dgm:pt>
    <dgm:pt modelId="{50C40969-2492-46CA-AF3D-2591CE41841F}" type="sibTrans" cxnId="{F5D2455C-5D27-49A9-8BB6-36834E168808}">
      <dgm:prSet/>
      <dgm:spPr/>
      <dgm:t>
        <a:bodyPr/>
        <a:lstStyle/>
        <a:p>
          <a:endParaRPr lang="fr-FR"/>
        </a:p>
      </dgm:t>
    </dgm:pt>
    <dgm:pt modelId="{602529BD-9E4C-42F1-B8C2-F05891DEA71E}">
      <dgm:prSet phldrT="[Texte]" custT="1"/>
      <dgm:spPr/>
      <dgm:t>
        <a:bodyPr/>
        <a:lstStyle/>
        <a:p>
          <a:pPr algn="l"/>
          <a:r>
            <a:rPr lang="fr-FR" sz="1400">
              <a:latin typeface="Arial" panose="020B0604020202020204" pitchFamily="34" charset="0"/>
              <a:cs typeface="Arial" panose="020B0604020202020204" pitchFamily="34" charset="0"/>
            </a:rPr>
            <a:t> Le valideur CEC atteste des déclarations des bénévoles (il est alerté par mail des déclarations)</a:t>
          </a:r>
        </a:p>
      </dgm:t>
    </dgm:pt>
    <dgm:pt modelId="{A66F6C64-6199-42C2-8228-D5D9C21FAF7C}" type="parTrans" cxnId="{8B6D3AD3-A7C9-45D0-9BE4-71E0521E7D27}">
      <dgm:prSet/>
      <dgm:spPr/>
      <dgm:t>
        <a:bodyPr/>
        <a:lstStyle/>
        <a:p>
          <a:endParaRPr lang="fr-FR"/>
        </a:p>
      </dgm:t>
    </dgm:pt>
    <dgm:pt modelId="{7698199D-89AA-4DB4-BF1A-6D178C2F912F}" type="sibTrans" cxnId="{8B6D3AD3-A7C9-45D0-9BE4-71E0521E7D27}">
      <dgm:prSet/>
      <dgm:spPr/>
      <dgm:t>
        <a:bodyPr/>
        <a:lstStyle/>
        <a:p>
          <a:endParaRPr lang="fr-FR"/>
        </a:p>
      </dgm:t>
    </dgm:pt>
    <dgm:pt modelId="{119F93AB-4A0D-4B01-B335-16FC2A7AE750}" type="pres">
      <dgm:prSet presAssocID="{9544B213-1087-4286-93E1-B854C4906CE8}" presName="arrowDiagram" presStyleCnt="0">
        <dgm:presLayoutVars>
          <dgm:chMax val="5"/>
          <dgm:dir/>
          <dgm:resizeHandles val="exact"/>
        </dgm:presLayoutVars>
      </dgm:prSet>
      <dgm:spPr/>
    </dgm:pt>
    <dgm:pt modelId="{ACBA6A07-56E1-4F8F-A9E1-75FB93C4B8A4}" type="pres">
      <dgm:prSet presAssocID="{9544B213-1087-4286-93E1-B854C4906CE8}" presName="arrow" presStyleLbl="bgShp" presStyleIdx="0" presStyleCnt="1"/>
      <dgm:spPr>
        <a:solidFill>
          <a:srgbClr val="00A09E"/>
        </a:solidFill>
      </dgm:spPr>
    </dgm:pt>
    <dgm:pt modelId="{29451D69-7E23-49D4-BF7E-AE8D960D6B0D}" type="pres">
      <dgm:prSet presAssocID="{9544B213-1087-4286-93E1-B854C4906CE8}" presName="arrowDiagram3" presStyleCnt="0"/>
      <dgm:spPr/>
    </dgm:pt>
    <dgm:pt modelId="{3B640142-FE0A-4AD3-A919-E93CF582D5E6}" type="pres">
      <dgm:prSet presAssocID="{CD54B97F-07AD-4701-A9F6-CE63AD5754C1}" presName="bullet3a" presStyleLbl="node1" presStyleIdx="0" presStyleCnt="3"/>
      <dgm:spPr>
        <a:solidFill>
          <a:srgbClr val="B0CB52"/>
        </a:solidFill>
      </dgm:spPr>
    </dgm:pt>
    <dgm:pt modelId="{714B9A6F-1D19-49DF-97A3-C9B0A2B53571}" type="pres">
      <dgm:prSet presAssocID="{CD54B97F-07AD-4701-A9F6-CE63AD5754C1}" presName="textBox3a" presStyleLbl="revTx" presStyleIdx="0" presStyleCnt="3" custScaleX="138760" custLinFactNeighborX="20756" custLinFactNeighborY="5149">
        <dgm:presLayoutVars>
          <dgm:bulletEnabled val="1"/>
        </dgm:presLayoutVars>
      </dgm:prSet>
      <dgm:spPr/>
    </dgm:pt>
    <dgm:pt modelId="{9135834E-7E0B-4430-A05C-18F52BFC295E}" type="pres">
      <dgm:prSet presAssocID="{E1B89174-2661-4C7A-B412-5793078DF957}" presName="bullet3b" presStyleLbl="node1" presStyleIdx="1" presStyleCnt="3"/>
      <dgm:spPr>
        <a:solidFill>
          <a:srgbClr val="B0CB52"/>
        </a:solidFill>
      </dgm:spPr>
    </dgm:pt>
    <dgm:pt modelId="{2ACE923C-D2B8-4D8A-B7AF-894650E23A43}" type="pres">
      <dgm:prSet presAssocID="{E1B89174-2661-4C7A-B412-5793078DF957}" presName="textBox3b" presStyleLbl="revTx" presStyleIdx="1" presStyleCnt="3" custLinFactNeighborX="3875" custLinFactNeighborY="0">
        <dgm:presLayoutVars>
          <dgm:bulletEnabled val="1"/>
        </dgm:presLayoutVars>
      </dgm:prSet>
      <dgm:spPr/>
    </dgm:pt>
    <dgm:pt modelId="{03854173-7372-41D3-B38B-7AD6521E2A00}" type="pres">
      <dgm:prSet presAssocID="{602529BD-9E4C-42F1-B8C2-F05891DEA71E}" presName="bullet3c" presStyleLbl="node1" presStyleIdx="2" presStyleCnt="3"/>
      <dgm:spPr>
        <a:solidFill>
          <a:srgbClr val="B0CB52"/>
        </a:solidFill>
      </dgm:spPr>
    </dgm:pt>
    <dgm:pt modelId="{7DEC941D-E54C-4350-932F-ECF80393F77A}" type="pres">
      <dgm:prSet presAssocID="{602529BD-9E4C-42F1-B8C2-F05891DEA71E}" presName="textBox3c" presStyleLbl="revTx" presStyleIdx="2" presStyleCnt="3" custScaleX="165526" custScaleY="44330" custLinFactNeighborX="23251" custLinFactNeighborY="-15844">
        <dgm:presLayoutVars>
          <dgm:bulletEnabled val="1"/>
        </dgm:presLayoutVars>
      </dgm:prSet>
      <dgm:spPr/>
    </dgm:pt>
  </dgm:ptLst>
  <dgm:cxnLst>
    <dgm:cxn modelId="{8496130A-31DE-4856-90F1-80F675C7BA5B}" type="presOf" srcId="{602529BD-9E4C-42F1-B8C2-F05891DEA71E}" destId="{7DEC941D-E54C-4350-932F-ECF80393F77A}" srcOrd="0" destOrd="0" presId="urn:microsoft.com/office/officeart/2005/8/layout/arrow2"/>
    <dgm:cxn modelId="{DE16843A-A233-4F49-B948-43D2165E66D6}" type="presOf" srcId="{9544B213-1087-4286-93E1-B854C4906CE8}" destId="{119F93AB-4A0D-4B01-B335-16FC2A7AE750}" srcOrd="0" destOrd="0" presId="urn:microsoft.com/office/officeart/2005/8/layout/arrow2"/>
    <dgm:cxn modelId="{F5D2455C-5D27-49A9-8BB6-36834E168808}" srcId="{9544B213-1087-4286-93E1-B854C4906CE8}" destId="{E1B89174-2661-4C7A-B412-5793078DF957}" srcOrd="1" destOrd="0" parTransId="{8755707E-26EF-4A27-A424-8421C78DC3A8}" sibTransId="{50C40969-2492-46CA-AF3D-2591CE41841F}"/>
    <dgm:cxn modelId="{96060C51-496B-4E8A-9B68-E7DD4B89317E}" type="presOf" srcId="{E1B89174-2661-4C7A-B412-5793078DF957}" destId="{2ACE923C-D2B8-4D8A-B7AF-894650E23A43}" srcOrd="0" destOrd="0" presId="urn:microsoft.com/office/officeart/2005/8/layout/arrow2"/>
    <dgm:cxn modelId="{8B6D3AD3-A7C9-45D0-9BE4-71E0521E7D27}" srcId="{9544B213-1087-4286-93E1-B854C4906CE8}" destId="{602529BD-9E4C-42F1-B8C2-F05891DEA71E}" srcOrd="2" destOrd="0" parTransId="{A66F6C64-6199-42C2-8228-D5D9C21FAF7C}" sibTransId="{7698199D-89AA-4DB4-BF1A-6D178C2F912F}"/>
    <dgm:cxn modelId="{26535CDE-A3C4-4172-A983-C2154B358201}" srcId="{9544B213-1087-4286-93E1-B854C4906CE8}" destId="{CD54B97F-07AD-4701-A9F6-CE63AD5754C1}" srcOrd="0" destOrd="0" parTransId="{1519962D-5099-4539-BCE7-48E1FF874DCE}" sibTransId="{FB7708A0-C3D8-4166-9ECB-E22FB741C848}"/>
    <dgm:cxn modelId="{CAD03AFC-4DF4-42B1-B25F-271226D53DEB}" type="presOf" srcId="{CD54B97F-07AD-4701-A9F6-CE63AD5754C1}" destId="{714B9A6F-1D19-49DF-97A3-C9B0A2B53571}" srcOrd="0" destOrd="0" presId="urn:microsoft.com/office/officeart/2005/8/layout/arrow2"/>
    <dgm:cxn modelId="{F3ED46E6-9B11-4801-8933-C5D4DD4E80CF}" type="presParOf" srcId="{119F93AB-4A0D-4B01-B335-16FC2A7AE750}" destId="{ACBA6A07-56E1-4F8F-A9E1-75FB93C4B8A4}" srcOrd="0" destOrd="0" presId="urn:microsoft.com/office/officeart/2005/8/layout/arrow2"/>
    <dgm:cxn modelId="{278DB218-C167-481E-8063-0DDB9754DA03}" type="presParOf" srcId="{119F93AB-4A0D-4B01-B335-16FC2A7AE750}" destId="{29451D69-7E23-49D4-BF7E-AE8D960D6B0D}" srcOrd="1" destOrd="0" presId="urn:microsoft.com/office/officeart/2005/8/layout/arrow2"/>
    <dgm:cxn modelId="{A9878332-8A19-4C72-B490-6226CD895297}" type="presParOf" srcId="{29451D69-7E23-49D4-BF7E-AE8D960D6B0D}" destId="{3B640142-FE0A-4AD3-A919-E93CF582D5E6}" srcOrd="0" destOrd="0" presId="urn:microsoft.com/office/officeart/2005/8/layout/arrow2"/>
    <dgm:cxn modelId="{CDD30A70-DEB4-45B4-ABD9-43544BE38296}" type="presParOf" srcId="{29451D69-7E23-49D4-BF7E-AE8D960D6B0D}" destId="{714B9A6F-1D19-49DF-97A3-C9B0A2B53571}" srcOrd="1" destOrd="0" presId="urn:microsoft.com/office/officeart/2005/8/layout/arrow2"/>
    <dgm:cxn modelId="{B6684DE1-0734-4FB3-8C39-23EB2ABB3864}" type="presParOf" srcId="{29451D69-7E23-49D4-BF7E-AE8D960D6B0D}" destId="{9135834E-7E0B-4430-A05C-18F52BFC295E}" srcOrd="2" destOrd="0" presId="urn:microsoft.com/office/officeart/2005/8/layout/arrow2"/>
    <dgm:cxn modelId="{9400A3A6-2831-4B62-8F5F-88EF0E67D3C4}" type="presParOf" srcId="{29451D69-7E23-49D4-BF7E-AE8D960D6B0D}" destId="{2ACE923C-D2B8-4D8A-B7AF-894650E23A43}" srcOrd="3" destOrd="0" presId="urn:microsoft.com/office/officeart/2005/8/layout/arrow2"/>
    <dgm:cxn modelId="{ABBAF61B-575D-4C53-AF0C-C4A5C0C7F4C8}" type="presParOf" srcId="{29451D69-7E23-49D4-BF7E-AE8D960D6B0D}" destId="{03854173-7372-41D3-B38B-7AD6521E2A00}" srcOrd="4" destOrd="0" presId="urn:microsoft.com/office/officeart/2005/8/layout/arrow2"/>
    <dgm:cxn modelId="{40AF3588-816D-455A-814E-043A6CFD2722}" type="presParOf" srcId="{29451D69-7E23-49D4-BF7E-AE8D960D6B0D}" destId="{7DEC941D-E54C-4350-932F-ECF80393F77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76B8A3-0AFD-4EF4-816A-95B31C2D1E14}" type="doc">
      <dgm:prSet loTypeId="urn:microsoft.com/office/officeart/2005/8/layout/arrow2" loCatId="process" qsTypeId="urn:microsoft.com/office/officeart/2005/8/quickstyle/simple1" qsCatId="simple" csTypeId="urn:microsoft.com/office/officeart/2005/8/colors/accent2_5" csCatId="accent2" phldr="1"/>
      <dgm:spPr/>
      <dgm:t>
        <a:bodyPr/>
        <a:lstStyle/>
        <a:p>
          <a:endParaRPr lang="fr-FR"/>
        </a:p>
      </dgm:t>
    </dgm:pt>
    <dgm:pt modelId="{392C7304-925E-40C3-949C-46E68BFFCCBD}">
      <dgm:prSet phldrT="[Texte]" custT="1"/>
      <dgm:spPr/>
      <dgm:t>
        <a:bodyPr/>
        <a:lstStyle/>
        <a:p>
          <a:r>
            <a:rPr lang="fr-FR" sz="1400">
              <a:latin typeface="Arial" panose="020B0604020202020204" pitchFamily="34" charset="0"/>
              <a:cs typeface="Arial" panose="020B0604020202020204" pitchFamily="34" charset="0"/>
            </a:rPr>
            <a:t>Création d'un compte bénévole (se munir du numéro SIRET et RNA de l'asso) </a:t>
          </a:r>
        </a:p>
      </dgm:t>
    </dgm:pt>
    <dgm:pt modelId="{6ECD2987-68D4-40D3-BB7E-A9FA29A96664}" type="parTrans" cxnId="{636ACAE8-BF1D-4BF9-AB79-2DDC84053AF4}">
      <dgm:prSet/>
      <dgm:spPr/>
      <dgm:t>
        <a:bodyPr/>
        <a:lstStyle/>
        <a:p>
          <a:endParaRPr lang="fr-FR"/>
        </a:p>
      </dgm:t>
    </dgm:pt>
    <dgm:pt modelId="{86ECE3C8-7653-45AE-80A7-F9F0DB951396}" type="sibTrans" cxnId="{636ACAE8-BF1D-4BF9-AB79-2DDC84053AF4}">
      <dgm:prSet/>
      <dgm:spPr/>
      <dgm:t>
        <a:bodyPr/>
        <a:lstStyle/>
        <a:p>
          <a:endParaRPr lang="fr-FR"/>
        </a:p>
      </dgm:t>
    </dgm:pt>
    <dgm:pt modelId="{C4122BB4-DC34-4C62-A70C-622C6AAC731A}">
      <dgm:prSet phldrT="[Texte]" custT="1"/>
      <dgm:spPr/>
      <dgm:t>
        <a:bodyPr/>
        <a:lstStyle/>
        <a:p>
          <a:r>
            <a:rPr lang="fr-FR" sz="1400">
              <a:latin typeface="Arial" panose="020B0604020202020204" pitchFamily="34" charset="0"/>
              <a:cs typeface="Arial" panose="020B0604020202020204" pitchFamily="34" charset="0"/>
            </a:rPr>
            <a:t>Déclaration des heures de bénévolat (outil aide au comptage des heures sur </a:t>
          </a:r>
          <a:r>
            <a:rPr lang="fr-FR" sz="1400" u="sng">
              <a:solidFill>
                <a:srgbClr val="0000FF"/>
              </a:solidFill>
              <a:latin typeface="Arial" panose="020B0604020202020204" pitchFamily="34" charset="0"/>
              <a:cs typeface="Arial" panose="020B0604020202020204" pitchFamily="34" charset="0"/>
            </a:rPr>
            <a:t>le guide asso Ufolep</a:t>
          </a:r>
          <a:r>
            <a:rPr lang="fr-FR" sz="1400">
              <a:latin typeface="Arial" panose="020B0604020202020204" pitchFamily="34" charset="0"/>
              <a:cs typeface="Arial" panose="020B0604020202020204" pitchFamily="34" charset="0"/>
            </a:rPr>
            <a:t>)</a:t>
          </a:r>
        </a:p>
      </dgm:t>
      <dgm:extLst>
        <a:ext uri="{E40237B7-FDA0-4F09-8148-C483321AD2D9}">
          <dgm14:cNvPr xmlns:dgm14="http://schemas.microsoft.com/office/drawing/2010/diagram" id="0" name="">
            <a:hlinkClick xmlns:r="http://schemas.openxmlformats.org/officeDocument/2006/relationships" r:id="rId1"/>
          </dgm14:cNvPr>
        </a:ext>
      </dgm:extLst>
    </dgm:pt>
    <dgm:pt modelId="{0E706C0D-AEEF-49BD-871C-E79BB5FE5030}" type="parTrans" cxnId="{532EC618-EBF9-4A5C-8A02-22E2EDD423FB}">
      <dgm:prSet/>
      <dgm:spPr/>
      <dgm:t>
        <a:bodyPr/>
        <a:lstStyle/>
        <a:p>
          <a:endParaRPr lang="fr-FR"/>
        </a:p>
      </dgm:t>
    </dgm:pt>
    <dgm:pt modelId="{F6CD0D11-A5DD-4CE0-BD17-39EA4F7657A4}" type="sibTrans" cxnId="{532EC618-EBF9-4A5C-8A02-22E2EDD423FB}">
      <dgm:prSet/>
      <dgm:spPr/>
      <dgm:t>
        <a:bodyPr/>
        <a:lstStyle/>
        <a:p>
          <a:endParaRPr lang="fr-FR"/>
        </a:p>
      </dgm:t>
    </dgm:pt>
    <dgm:pt modelId="{1388C48F-4A0E-41A4-A55A-4C717A2A8B65}">
      <dgm:prSet phldrT="[Texte]" custT="1"/>
      <dgm:spPr/>
      <dgm:t>
        <a:bodyPr/>
        <a:lstStyle/>
        <a:p>
          <a:r>
            <a:rPr lang="fr-FR" sz="1400">
              <a:latin typeface="Arial" panose="020B0604020202020204" pitchFamily="34" charset="0"/>
              <a:cs typeface="Arial" panose="020B0604020202020204" pitchFamily="34" charset="0"/>
            </a:rPr>
            <a:t>Droits sont automatiquement crédités sur votre compte personnel d'activité (printemps 2019)</a:t>
          </a:r>
        </a:p>
      </dgm:t>
    </dgm:pt>
    <dgm:pt modelId="{F9A18718-1334-44FA-B0C2-063BBC82A08F}" type="parTrans" cxnId="{7937768C-4104-4F07-9B05-418C4DAEF4BE}">
      <dgm:prSet/>
      <dgm:spPr/>
      <dgm:t>
        <a:bodyPr/>
        <a:lstStyle/>
        <a:p>
          <a:endParaRPr lang="fr-FR"/>
        </a:p>
      </dgm:t>
    </dgm:pt>
    <dgm:pt modelId="{57F045A8-73EC-4E25-B203-5D384A32150C}" type="sibTrans" cxnId="{7937768C-4104-4F07-9B05-418C4DAEF4BE}">
      <dgm:prSet/>
      <dgm:spPr/>
      <dgm:t>
        <a:bodyPr/>
        <a:lstStyle/>
        <a:p>
          <a:endParaRPr lang="fr-FR"/>
        </a:p>
      </dgm:t>
    </dgm:pt>
    <dgm:pt modelId="{D792E847-FBC7-48E0-9B9E-DA7108C9869E}" type="pres">
      <dgm:prSet presAssocID="{9F76B8A3-0AFD-4EF4-816A-95B31C2D1E14}" presName="arrowDiagram" presStyleCnt="0">
        <dgm:presLayoutVars>
          <dgm:chMax val="5"/>
          <dgm:dir/>
          <dgm:resizeHandles val="exact"/>
        </dgm:presLayoutVars>
      </dgm:prSet>
      <dgm:spPr/>
    </dgm:pt>
    <dgm:pt modelId="{0D87B9EC-EC82-4D91-96AF-DE9CF5F6C436}" type="pres">
      <dgm:prSet presAssocID="{9F76B8A3-0AFD-4EF4-816A-95B31C2D1E14}" presName="arrow" presStyleLbl="bgShp" presStyleIdx="0" presStyleCnt="1" custLinFactNeighborX="14039" custLinFactNeighborY="19555"/>
      <dgm:spPr>
        <a:solidFill>
          <a:srgbClr val="B0CB52"/>
        </a:solidFill>
      </dgm:spPr>
    </dgm:pt>
    <dgm:pt modelId="{18F4521E-44E6-4641-BA1F-24D6D1377A2C}" type="pres">
      <dgm:prSet presAssocID="{9F76B8A3-0AFD-4EF4-816A-95B31C2D1E14}" presName="arrowDiagram3" presStyleCnt="0"/>
      <dgm:spPr/>
    </dgm:pt>
    <dgm:pt modelId="{1B5CD8E1-CF59-4A23-8CCF-6615114906AE}" type="pres">
      <dgm:prSet presAssocID="{392C7304-925E-40C3-949C-46E68BFFCCBD}" presName="bullet3a" presStyleLbl="node1" presStyleIdx="0" presStyleCnt="3" custLinFactX="89579" custLinFactNeighborX="100000" custLinFactNeighborY="-83843"/>
      <dgm:spPr>
        <a:solidFill>
          <a:srgbClr val="E51B58">
            <a:alpha val="90000"/>
          </a:srgbClr>
        </a:solidFill>
      </dgm:spPr>
    </dgm:pt>
    <dgm:pt modelId="{A353402B-F381-4BBF-B8C1-81708A14E72B}" type="pres">
      <dgm:prSet presAssocID="{392C7304-925E-40C3-949C-46E68BFFCCBD}" presName="textBox3a" presStyleLbl="revTx" presStyleIdx="0" presStyleCnt="3" custScaleX="119600" custLinFactNeighborX="3991" custLinFactNeighborY="1030">
        <dgm:presLayoutVars>
          <dgm:bulletEnabled val="1"/>
        </dgm:presLayoutVars>
      </dgm:prSet>
      <dgm:spPr/>
    </dgm:pt>
    <dgm:pt modelId="{58DBD8C3-6E17-4B81-8366-1C9CD4B3BD4C}" type="pres">
      <dgm:prSet presAssocID="{C4122BB4-DC34-4C62-A70C-622C6AAC731A}" presName="bullet3b" presStyleLbl="node1" presStyleIdx="1" presStyleCnt="3"/>
      <dgm:spPr>
        <a:solidFill>
          <a:srgbClr val="E51B58">
            <a:alpha val="70000"/>
          </a:srgbClr>
        </a:solidFill>
      </dgm:spPr>
    </dgm:pt>
    <dgm:pt modelId="{A60A099E-97E7-4B22-8C24-5F9E7074CE71}" type="pres">
      <dgm:prSet presAssocID="{C4122BB4-DC34-4C62-A70C-622C6AAC731A}" presName="textBox3b" presStyleLbl="revTx" presStyleIdx="1" presStyleCnt="3" custScaleX="113157" custLinFactNeighborX="6975" custLinFactNeighborY="2188">
        <dgm:presLayoutVars>
          <dgm:bulletEnabled val="1"/>
        </dgm:presLayoutVars>
      </dgm:prSet>
      <dgm:spPr/>
    </dgm:pt>
    <dgm:pt modelId="{9AED04BE-9C83-4815-9C62-801F3F182733}" type="pres">
      <dgm:prSet presAssocID="{1388C48F-4A0E-41A4-A55A-4C717A2A8B65}" presName="bullet3c" presStyleLbl="node1" presStyleIdx="2" presStyleCnt="3"/>
      <dgm:spPr>
        <a:solidFill>
          <a:srgbClr val="E51B58">
            <a:alpha val="50000"/>
          </a:srgbClr>
        </a:solidFill>
      </dgm:spPr>
    </dgm:pt>
    <dgm:pt modelId="{ADB0C8B1-9D46-4E6B-A360-6F917D0E266B}" type="pres">
      <dgm:prSet presAssocID="{1388C48F-4A0E-41A4-A55A-4C717A2A8B65}" presName="textBox3c" presStyleLbl="revTx" presStyleIdx="2" presStyleCnt="3" custScaleX="136074" custLinFactNeighborX="18601" custLinFactNeighborY="2998">
        <dgm:presLayoutVars>
          <dgm:bulletEnabled val="1"/>
        </dgm:presLayoutVars>
      </dgm:prSet>
      <dgm:spPr/>
    </dgm:pt>
  </dgm:ptLst>
  <dgm:cxnLst>
    <dgm:cxn modelId="{4E19470A-CDD9-48F1-A0B2-BB73B75796CF}" type="presOf" srcId="{1388C48F-4A0E-41A4-A55A-4C717A2A8B65}" destId="{ADB0C8B1-9D46-4E6B-A360-6F917D0E266B}" srcOrd="0" destOrd="0" presId="urn:microsoft.com/office/officeart/2005/8/layout/arrow2"/>
    <dgm:cxn modelId="{532EC618-EBF9-4A5C-8A02-22E2EDD423FB}" srcId="{9F76B8A3-0AFD-4EF4-816A-95B31C2D1E14}" destId="{C4122BB4-DC34-4C62-A70C-622C6AAC731A}" srcOrd="1" destOrd="0" parTransId="{0E706C0D-AEEF-49BD-871C-E79BB5FE5030}" sibTransId="{F6CD0D11-A5DD-4CE0-BD17-39EA4F7657A4}"/>
    <dgm:cxn modelId="{F263642C-5FCA-4185-87DC-F6F3EBC5CFAB}" type="presOf" srcId="{9F76B8A3-0AFD-4EF4-816A-95B31C2D1E14}" destId="{D792E847-FBC7-48E0-9B9E-DA7108C9869E}" srcOrd="0" destOrd="0" presId="urn:microsoft.com/office/officeart/2005/8/layout/arrow2"/>
    <dgm:cxn modelId="{7937768C-4104-4F07-9B05-418C4DAEF4BE}" srcId="{9F76B8A3-0AFD-4EF4-816A-95B31C2D1E14}" destId="{1388C48F-4A0E-41A4-A55A-4C717A2A8B65}" srcOrd="2" destOrd="0" parTransId="{F9A18718-1334-44FA-B0C2-063BBC82A08F}" sibTransId="{57F045A8-73EC-4E25-B203-5D384A32150C}"/>
    <dgm:cxn modelId="{255168B6-13A5-4F18-8BD3-85B097E82445}" type="presOf" srcId="{392C7304-925E-40C3-949C-46E68BFFCCBD}" destId="{A353402B-F381-4BBF-B8C1-81708A14E72B}" srcOrd="0" destOrd="0" presId="urn:microsoft.com/office/officeart/2005/8/layout/arrow2"/>
    <dgm:cxn modelId="{636ACAE8-BF1D-4BF9-AB79-2DDC84053AF4}" srcId="{9F76B8A3-0AFD-4EF4-816A-95B31C2D1E14}" destId="{392C7304-925E-40C3-949C-46E68BFFCCBD}" srcOrd="0" destOrd="0" parTransId="{6ECD2987-68D4-40D3-BB7E-A9FA29A96664}" sibTransId="{86ECE3C8-7653-45AE-80A7-F9F0DB951396}"/>
    <dgm:cxn modelId="{87FBC6EB-0863-4A02-83F3-56A09F0A5C94}" type="presOf" srcId="{C4122BB4-DC34-4C62-A70C-622C6AAC731A}" destId="{A60A099E-97E7-4B22-8C24-5F9E7074CE71}" srcOrd="0" destOrd="0" presId="urn:microsoft.com/office/officeart/2005/8/layout/arrow2"/>
    <dgm:cxn modelId="{DB34BB12-159B-47FF-A21D-C2922023E6A8}" type="presParOf" srcId="{D792E847-FBC7-48E0-9B9E-DA7108C9869E}" destId="{0D87B9EC-EC82-4D91-96AF-DE9CF5F6C436}" srcOrd="0" destOrd="0" presId="urn:microsoft.com/office/officeart/2005/8/layout/arrow2"/>
    <dgm:cxn modelId="{26EB8E36-A7CB-4107-9F0D-90D522DDA6C0}" type="presParOf" srcId="{D792E847-FBC7-48E0-9B9E-DA7108C9869E}" destId="{18F4521E-44E6-4641-BA1F-24D6D1377A2C}" srcOrd="1" destOrd="0" presId="urn:microsoft.com/office/officeart/2005/8/layout/arrow2"/>
    <dgm:cxn modelId="{32CC20DA-034C-4565-9E1B-6E5C51C628E5}" type="presParOf" srcId="{18F4521E-44E6-4641-BA1F-24D6D1377A2C}" destId="{1B5CD8E1-CF59-4A23-8CCF-6615114906AE}" srcOrd="0" destOrd="0" presId="urn:microsoft.com/office/officeart/2005/8/layout/arrow2"/>
    <dgm:cxn modelId="{F20D3E48-5D4E-4424-A18A-DB817A2E8D03}" type="presParOf" srcId="{18F4521E-44E6-4641-BA1F-24D6D1377A2C}" destId="{A353402B-F381-4BBF-B8C1-81708A14E72B}" srcOrd="1" destOrd="0" presId="urn:microsoft.com/office/officeart/2005/8/layout/arrow2"/>
    <dgm:cxn modelId="{2D9AAE64-D34D-4E6E-8F49-B11B733730B0}" type="presParOf" srcId="{18F4521E-44E6-4641-BA1F-24D6D1377A2C}" destId="{58DBD8C3-6E17-4B81-8366-1C9CD4B3BD4C}" srcOrd="2" destOrd="0" presId="urn:microsoft.com/office/officeart/2005/8/layout/arrow2"/>
    <dgm:cxn modelId="{ED5D50DC-4E82-4CA1-A181-CC60C20E409A}" type="presParOf" srcId="{18F4521E-44E6-4641-BA1F-24D6D1377A2C}" destId="{A60A099E-97E7-4B22-8C24-5F9E7074CE71}" srcOrd="3" destOrd="0" presId="urn:microsoft.com/office/officeart/2005/8/layout/arrow2"/>
    <dgm:cxn modelId="{F73B48D9-CD27-4067-BAA7-52F127E4D0BF}" type="presParOf" srcId="{18F4521E-44E6-4641-BA1F-24D6D1377A2C}" destId="{9AED04BE-9C83-4815-9C62-801F3F182733}" srcOrd="4" destOrd="0" presId="urn:microsoft.com/office/officeart/2005/8/layout/arrow2"/>
    <dgm:cxn modelId="{73948976-38DB-4B9E-8F11-986890F5532B}" type="presParOf" srcId="{18F4521E-44E6-4641-BA1F-24D6D1377A2C}" destId="{ADB0C8B1-9D46-4E6B-A360-6F917D0E266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A6A07-56E1-4F8F-A9E1-75FB93C4B8A4}">
      <dsp:nvSpPr>
        <dsp:cNvPr id="0" name=""/>
        <dsp:cNvSpPr/>
      </dsp:nvSpPr>
      <dsp:spPr>
        <a:xfrm>
          <a:off x="0" y="226381"/>
          <a:ext cx="5983560" cy="3739725"/>
        </a:xfrm>
        <a:prstGeom prst="swooshArrow">
          <a:avLst>
            <a:gd name="adj1" fmla="val 25000"/>
            <a:gd name="adj2" fmla="val 25000"/>
          </a:avLst>
        </a:prstGeom>
        <a:solidFill>
          <a:srgbClr val="00A09E"/>
        </a:solidFill>
        <a:ln>
          <a:noFill/>
        </a:ln>
        <a:effectLst/>
      </dsp:spPr>
      <dsp:style>
        <a:lnRef idx="0">
          <a:scrgbClr r="0" g="0" b="0"/>
        </a:lnRef>
        <a:fillRef idx="1">
          <a:scrgbClr r="0" g="0" b="0"/>
        </a:fillRef>
        <a:effectRef idx="0">
          <a:scrgbClr r="0" g="0" b="0"/>
        </a:effectRef>
        <a:fontRef idx="minor"/>
      </dsp:style>
    </dsp:sp>
    <dsp:sp modelId="{3B640142-FE0A-4AD3-A919-E93CF582D5E6}">
      <dsp:nvSpPr>
        <dsp:cNvPr id="0" name=""/>
        <dsp:cNvSpPr/>
      </dsp:nvSpPr>
      <dsp:spPr>
        <a:xfrm>
          <a:off x="759912" y="2807539"/>
          <a:ext cx="155572" cy="155572"/>
        </a:xfrm>
        <a:prstGeom prst="ellipse">
          <a:avLst/>
        </a:prstGeom>
        <a:solidFill>
          <a:srgbClr val="B0CB5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B9A6F-1D19-49DF-97A3-C9B0A2B53571}">
      <dsp:nvSpPr>
        <dsp:cNvPr id="0" name=""/>
        <dsp:cNvSpPr/>
      </dsp:nvSpPr>
      <dsp:spPr>
        <a:xfrm>
          <a:off x="856882" y="2940975"/>
          <a:ext cx="1934549" cy="1080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435" tIns="0" rIns="0" bIns="0" numCol="1" spcCol="1270" anchor="t" anchorCtr="0">
          <a:noAutofit/>
        </a:bodyPr>
        <a:lstStyle/>
        <a:p>
          <a:pPr marL="0" lvl="0" indent="0" algn="l" defTabSz="622300">
            <a:lnSpc>
              <a:spcPct val="90000"/>
            </a:lnSpc>
            <a:spcBef>
              <a:spcPct val="0"/>
            </a:spcBef>
            <a:spcAft>
              <a:spcPct val="35000"/>
            </a:spcAft>
            <a:buNone/>
          </a:pPr>
          <a:r>
            <a:rPr lang="fr-FR" sz="1400" kern="1200" dirty="0">
              <a:latin typeface="Arial" panose="020B0604020202020204" pitchFamily="34" charset="0"/>
              <a:cs typeface="Arial" panose="020B0604020202020204" pitchFamily="34" charset="0"/>
            </a:rPr>
            <a:t>Création d'un </a:t>
          </a:r>
          <a:r>
            <a:rPr lang="fr-FR" sz="1400" kern="1200" dirty="0">
              <a:latin typeface="Arial" panose="020B0604020202020204" pitchFamily="34" charset="0"/>
              <a:cs typeface="Arial" panose="020B0604020202020204" pitchFamily="34" charset="0"/>
              <a:hlinkClick xmlns:r="http://schemas.openxmlformats.org/officeDocument/2006/relationships" r:id="rId1"/>
            </a:rPr>
            <a:t>compte associatif </a:t>
          </a:r>
          <a:r>
            <a:rPr lang="fr-FR" sz="1400" kern="1200" dirty="0">
              <a:latin typeface="Arial" panose="020B0604020202020204" pitchFamily="34" charset="0"/>
              <a:cs typeface="Arial" panose="020B0604020202020204" pitchFamily="34" charset="0"/>
            </a:rPr>
            <a:t>(se munir du numéro SIREN et RNA de l'asso) </a:t>
          </a:r>
        </a:p>
      </dsp:txBody>
      <dsp:txXfrm>
        <a:off x="856882" y="2940975"/>
        <a:ext cx="1934549" cy="1080780"/>
      </dsp:txXfrm>
    </dsp:sp>
    <dsp:sp modelId="{9135834E-7E0B-4430-A05C-18F52BFC295E}">
      <dsp:nvSpPr>
        <dsp:cNvPr id="0" name=""/>
        <dsp:cNvSpPr/>
      </dsp:nvSpPr>
      <dsp:spPr>
        <a:xfrm>
          <a:off x="2133139" y="1791082"/>
          <a:ext cx="281227" cy="281227"/>
        </a:xfrm>
        <a:prstGeom prst="ellipse">
          <a:avLst/>
        </a:prstGeom>
        <a:solidFill>
          <a:srgbClr val="B0CB5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CE923C-D2B8-4D8A-B7AF-894650E23A43}">
      <dsp:nvSpPr>
        <dsp:cNvPr id="0" name=""/>
        <dsp:cNvSpPr/>
      </dsp:nvSpPr>
      <dsp:spPr>
        <a:xfrm>
          <a:off x="2329399" y="1931696"/>
          <a:ext cx="1436054" cy="2034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17" tIns="0" rIns="0" bIns="0" numCol="1" spcCol="1270" anchor="t" anchorCtr="0">
          <a:noAutofit/>
        </a:bodyPr>
        <a:lstStyle/>
        <a:p>
          <a:pPr marL="0" lvl="0" indent="0" algn="l"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Renseigner le valideur CEC</a:t>
          </a:r>
        </a:p>
      </dsp:txBody>
      <dsp:txXfrm>
        <a:off x="2329399" y="1931696"/>
        <a:ext cx="1436054" cy="2034410"/>
      </dsp:txXfrm>
    </dsp:sp>
    <dsp:sp modelId="{03854173-7372-41D3-B38B-7AD6521E2A00}">
      <dsp:nvSpPr>
        <dsp:cNvPr id="0" name=""/>
        <dsp:cNvSpPr/>
      </dsp:nvSpPr>
      <dsp:spPr>
        <a:xfrm>
          <a:off x="3784601" y="1172531"/>
          <a:ext cx="388931" cy="388931"/>
        </a:xfrm>
        <a:prstGeom prst="ellipse">
          <a:avLst/>
        </a:prstGeom>
        <a:solidFill>
          <a:srgbClr val="B0CB52"/>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EC941D-E54C-4350-932F-ECF80393F77A}">
      <dsp:nvSpPr>
        <dsp:cNvPr id="0" name=""/>
        <dsp:cNvSpPr/>
      </dsp:nvSpPr>
      <dsp:spPr>
        <a:xfrm>
          <a:off x="3606516" y="1678656"/>
          <a:ext cx="2377043" cy="1152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087" tIns="0" rIns="0" bIns="0" numCol="1" spcCol="1270" anchor="t" anchorCtr="0">
          <a:noAutofit/>
        </a:bodyPr>
        <a:lstStyle/>
        <a:p>
          <a:pPr marL="0" lvl="0" indent="0" algn="l"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 Le valideur CEC atteste des déclarations des bénévoles (il est alerté par mail des déclarations)</a:t>
          </a:r>
        </a:p>
      </dsp:txBody>
      <dsp:txXfrm>
        <a:off x="3606516" y="1678656"/>
        <a:ext cx="2377043" cy="1152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7B9EC-EC82-4D91-96AF-DE9CF5F6C436}">
      <dsp:nvSpPr>
        <dsp:cNvPr id="0" name=""/>
        <dsp:cNvSpPr/>
      </dsp:nvSpPr>
      <dsp:spPr>
        <a:xfrm>
          <a:off x="326895" y="0"/>
          <a:ext cx="6016704" cy="3760440"/>
        </a:xfrm>
        <a:prstGeom prst="swooshArrow">
          <a:avLst>
            <a:gd name="adj1" fmla="val 25000"/>
            <a:gd name="adj2" fmla="val 25000"/>
          </a:avLst>
        </a:prstGeom>
        <a:solidFill>
          <a:srgbClr val="B0CB52"/>
        </a:solidFill>
        <a:ln>
          <a:noFill/>
        </a:ln>
        <a:effectLst/>
      </dsp:spPr>
      <dsp:style>
        <a:lnRef idx="0">
          <a:scrgbClr r="0" g="0" b="0"/>
        </a:lnRef>
        <a:fillRef idx="1">
          <a:scrgbClr r="0" g="0" b="0"/>
        </a:fillRef>
        <a:effectRef idx="0">
          <a:scrgbClr r="0" g="0" b="0"/>
        </a:effectRef>
        <a:fontRef idx="minor"/>
      </dsp:style>
    </dsp:sp>
    <dsp:sp modelId="{1B5CD8E1-CF59-4A23-8CCF-6615114906AE}">
      <dsp:nvSpPr>
        <dsp:cNvPr id="0" name=""/>
        <dsp:cNvSpPr/>
      </dsp:nvSpPr>
      <dsp:spPr>
        <a:xfrm>
          <a:off x="1224135" y="2464296"/>
          <a:ext cx="156434" cy="156434"/>
        </a:xfrm>
        <a:prstGeom prst="ellipse">
          <a:avLst/>
        </a:prstGeom>
        <a:solidFill>
          <a:srgbClr val="E51B58">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3402B-F381-4BBF-B8C1-81708A14E72B}">
      <dsp:nvSpPr>
        <dsp:cNvPr id="0" name=""/>
        <dsp:cNvSpPr/>
      </dsp:nvSpPr>
      <dsp:spPr>
        <a:xfrm>
          <a:off x="924350" y="2673672"/>
          <a:ext cx="1676662" cy="1086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891" tIns="0" rIns="0" bIns="0" numCol="1" spcCol="1270" anchor="t" anchorCtr="0">
          <a:noAutofit/>
        </a:bodyPr>
        <a:lstStyle/>
        <a:p>
          <a:pPr marL="0" lvl="0" indent="0" algn="l"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Création d'un compte bénévole (se munir du numéro SIRET et RNA de l'asso) </a:t>
          </a:r>
        </a:p>
      </dsp:txBody>
      <dsp:txXfrm>
        <a:off x="924350" y="2673672"/>
        <a:ext cx="1676662" cy="1086767"/>
      </dsp:txXfrm>
    </dsp:sp>
    <dsp:sp modelId="{58DBD8C3-6E17-4B81-8366-1C9CD4B3BD4C}">
      <dsp:nvSpPr>
        <dsp:cNvPr id="0" name=""/>
        <dsp:cNvSpPr/>
      </dsp:nvSpPr>
      <dsp:spPr>
        <a:xfrm>
          <a:off x="2308402" y="1573368"/>
          <a:ext cx="282785" cy="282785"/>
        </a:xfrm>
        <a:prstGeom prst="ellipse">
          <a:avLst/>
        </a:prstGeom>
        <a:solidFill>
          <a:srgbClr val="E51B58">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0A099E-97E7-4B22-8C24-5F9E7074CE71}">
      <dsp:nvSpPr>
        <dsp:cNvPr id="0" name=""/>
        <dsp:cNvSpPr/>
      </dsp:nvSpPr>
      <dsp:spPr>
        <a:xfrm>
          <a:off x="2455521" y="1714760"/>
          <a:ext cx="1633997" cy="204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842" tIns="0" rIns="0" bIns="0" numCol="1" spcCol="1270" anchor="t" anchorCtr="0">
          <a:noAutofit/>
        </a:bodyPr>
        <a:lstStyle/>
        <a:p>
          <a:pPr marL="0" lvl="0" indent="0" algn="l"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Déclaration des heures de bénévolat (outil aide au comptage des heures sur </a:t>
          </a:r>
          <a:r>
            <a:rPr lang="fr-FR" sz="1400" u="sng" kern="1200">
              <a:solidFill>
                <a:srgbClr val="0000FF"/>
              </a:solidFill>
              <a:latin typeface="Arial" panose="020B0604020202020204" pitchFamily="34" charset="0"/>
              <a:cs typeface="Arial" panose="020B0604020202020204" pitchFamily="34" charset="0"/>
            </a:rPr>
            <a:t>le guide asso Ufolep</a:t>
          </a:r>
          <a:r>
            <a:rPr lang="fr-FR" sz="1400" kern="1200">
              <a:latin typeface="Arial" panose="020B0604020202020204" pitchFamily="34" charset="0"/>
              <a:cs typeface="Arial" panose="020B0604020202020204" pitchFamily="34" charset="0"/>
            </a:rPr>
            <a:t>)</a:t>
          </a:r>
        </a:p>
      </dsp:txBody>
      <dsp:txXfrm>
        <a:off x="2455521" y="1714760"/>
        <a:ext cx="1633997" cy="2045679"/>
      </dsp:txXfrm>
    </dsp:sp>
    <dsp:sp modelId="{9AED04BE-9C83-4815-9C62-801F3F182733}">
      <dsp:nvSpPr>
        <dsp:cNvPr id="0" name=""/>
        <dsp:cNvSpPr/>
      </dsp:nvSpPr>
      <dsp:spPr>
        <a:xfrm>
          <a:off x="3969013" y="951391"/>
          <a:ext cx="391085" cy="391085"/>
        </a:xfrm>
        <a:prstGeom prst="ellipse">
          <a:avLst/>
        </a:prstGeom>
        <a:solidFill>
          <a:srgbClr val="E51B58">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0C8B1-9D46-4E6B-A360-6F917D0E266B}">
      <dsp:nvSpPr>
        <dsp:cNvPr id="0" name=""/>
        <dsp:cNvSpPr/>
      </dsp:nvSpPr>
      <dsp:spPr>
        <a:xfrm>
          <a:off x="4172700" y="1146934"/>
          <a:ext cx="1964920" cy="261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228" tIns="0" rIns="0" bIns="0" numCol="1" spcCol="1270" anchor="t" anchorCtr="0">
          <a:noAutofit/>
        </a:bodyPr>
        <a:lstStyle/>
        <a:p>
          <a:pPr marL="0" lvl="0" indent="0" algn="l" defTabSz="622300">
            <a:lnSpc>
              <a:spcPct val="90000"/>
            </a:lnSpc>
            <a:spcBef>
              <a:spcPct val="0"/>
            </a:spcBef>
            <a:spcAft>
              <a:spcPct val="35000"/>
            </a:spcAft>
            <a:buNone/>
          </a:pPr>
          <a:r>
            <a:rPr lang="fr-FR" sz="1400" kern="1200">
              <a:latin typeface="Arial" panose="020B0604020202020204" pitchFamily="34" charset="0"/>
              <a:cs typeface="Arial" panose="020B0604020202020204" pitchFamily="34" charset="0"/>
            </a:rPr>
            <a:t>Droits sont automatiquement crédités sur votre compte personnel d'activité (printemps 2019)</a:t>
          </a:r>
        </a:p>
      </dsp:txBody>
      <dsp:txXfrm>
        <a:off x="4172700" y="1146934"/>
        <a:ext cx="1964920" cy="261350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18831" cy="49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baseline="0"/>
            </a:lvl1pPr>
          </a:lstStyle>
          <a:p>
            <a:endParaRPr lang="fr-FR" altLang="fr-FR"/>
          </a:p>
        </p:txBody>
      </p:sp>
      <p:sp>
        <p:nvSpPr>
          <p:cNvPr id="5123" name="Rectangle 1027"/>
          <p:cNvSpPr>
            <a:spLocks noGrp="1" noChangeArrowheads="1"/>
          </p:cNvSpPr>
          <p:nvPr>
            <p:ph type="dt" sz="quarter" idx="1"/>
          </p:nvPr>
        </p:nvSpPr>
        <p:spPr bwMode="auto">
          <a:xfrm>
            <a:off x="3816932" y="0"/>
            <a:ext cx="2918831" cy="49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baseline="0"/>
            </a:lvl1pPr>
          </a:lstStyle>
          <a:p>
            <a:endParaRPr lang="fr-FR" altLang="fr-FR"/>
          </a:p>
        </p:txBody>
      </p:sp>
      <p:sp>
        <p:nvSpPr>
          <p:cNvPr id="5124" name="Rectangle 1028"/>
          <p:cNvSpPr>
            <a:spLocks noGrp="1" noChangeArrowheads="1"/>
          </p:cNvSpPr>
          <p:nvPr>
            <p:ph type="ftr" sz="quarter" idx="2"/>
          </p:nvPr>
        </p:nvSpPr>
        <p:spPr bwMode="auto">
          <a:xfrm>
            <a:off x="0" y="9372997"/>
            <a:ext cx="2918831" cy="49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baseline="0"/>
            </a:lvl1pPr>
          </a:lstStyle>
          <a:p>
            <a:endParaRPr lang="fr-FR" altLang="fr-FR"/>
          </a:p>
        </p:txBody>
      </p:sp>
      <p:sp>
        <p:nvSpPr>
          <p:cNvPr id="5125" name="Rectangle 1029"/>
          <p:cNvSpPr>
            <a:spLocks noGrp="1" noChangeArrowheads="1"/>
          </p:cNvSpPr>
          <p:nvPr>
            <p:ph type="sldNum" sz="quarter" idx="3"/>
          </p:nvPr>
        </p:nvSpPr>
        <p:spPr bwMode="auto">
          <a:xfrm>
            <a:off x="3816932" y="9372997"/>
            <a:ext cx="2918831" cy="49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baseline="0"/>
            </a:lvl1pPr>
          </a:lstStyle>
          <a:p>
            <a:fld id="{A0803FE5-B235-47B5-ABDB-B53B41A11982}" type="slidenum">
              <a:rPr lang="fr-FR" altLang="fr-FR"/>
              <a:pPr/>
              <a:t>‹N°›</a:t>
            </a:fld>
            <a:endParaRPr lang="fr-FR" altLang="fr-FR"/>
          </a:p>
        </p:txBody>
      </p:sp>
    </p:spTree>
    <p:extLst>
      <p:ext uri="{BB962C8B-B14F-4D97-AF65-F5344CB8AC3E}">
        <p14:creationId xmlns:p14="http://schemas.microsoft.com/office/powerpoint/2010/main" val="1254079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1722F8F-96A1-4BE1-87AC-ABE4A467BD6B}" type="datetimeFigureOut">
              <a:rPr lang="fr-FR" smtClean="0"/>
              <a:t>11/07/2023</a:t>
            </a:fld>
            <a:endParaRPr lang="fr-FR"/>
          </a:p>
        </p:txBody>
      </p:sp>
      <p:sp>
        <p:nvSpPr>
          <p:cNvPr id="4" name="Espace réservé de l'image des diapositives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069154A1-18FE-428C-9A9D-00BFACFF16A5}" type="slidenum">
              <a:rPr lang="fr-FR" smtClean="0"/>
              <a:t>‹N°›</a:t>
            </a:fld>
            <a:endParaRPr lang="fr-FR"/>
          </a:p>
        </p:txBody>
      </p:sp>
    </p:spTree>
    <p:extLst>
      <p:ext uri="{BB962C8B-B14F-4D97-AF65-F5344CB8AC3E}">
        <p14:creationId xmlns:p14="http://schemas.microsoft.com/office/powerpoint/2010/main" val="274276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Institué par la loi du 8 août 2016 dite « Loi travail » </a:t>
            </a:r>
          </a:p>
          <a:p>
            <a:r>
              <a:rPr lang="fr-FR" dirty="0"/>
              <a:t>Le bénévolat dans une association, Le service civique, La réserve militaire opérationnelle, La réserve civile de la police nationale, La réserve civique et ses réserves thématiques dont celle communale de sécurité civile, La réserve sanitaire, l’activité de maître d’apprentissage, Le volontariat dans les corps de sapeurs-pompiers.</a:t>
            </a:r>
          </a:p>
          <a:p>
            <a:r>
              <a:rPr lang="fr-FR" dirty="0"/>
              <a:t>Ce dispositif est mis en place pour les bénévoles avec un fort engagement ce qui explique différentes conditions d’éligibilités que nous allons voir tout de suite </a:t>
            </a:r>
          </a:p>
          <a:p>
            <a:r>
              <a:rPr lang="fr-FR" dirty="0"/>
              <a:t>Voir dans un premier temps les conditions d’éligibilité pour le bénévole puis pour l’association, puis on verra les démarches que l’association a à faire, puis celle du bénévole, et ensuite l’explication sur à quoi j’ai droit et comment l’utiliser</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1</a:t>
            </a:fld>
            <a:endParaRPr lang="fr-FR"/>
          </a:p>
        </p:txBody>
      </p:sp>
    </p:spTree>
    <p:extLst>
      <p:ext uri="{BB962C8B-B14F-4D97-AF65-F5344CB8AC3E}">
        <p14:creationId xmlns:p14="http://schemas.microsoft.com/office/powerpoint/2010/main" val="28741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si ne connait pas ce numéro, aussi moteur de recherche pour identifier plus précisément l’association. Ne pas oublier d’enregistrer la déclaration (en bas de la page)  </a:t>
            </a:r>
            <a:endParaRPr lang="fr-FR" dirty="0"/>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10</a:t>
            </a:fld>
            <a:endParaRPr lang="fr-FR"/>
          </a:p>
        </p:txBody>
      </p:sp>
    </p:spTree>
    <p:extLst>
      <p:ext uri="{BB962C8B-B14F-4D97-AF65-F5344CB8AC3E}">
        <p14:creationId xmlns:p14="http://schemas.microsoft.com/office/powerpoint/2010/main" val="3478405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Visuel du Compte personnel d’activité où on peut voir les différents droits que l’on a cumulé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11</a:t>
            </a:fld>
            <a:endParaRPr lang="fr-FR"/>
          </a:p>
        </p:txBody>
      </p:sp>
    </p:spTree>
    <p:extLst>
      <p:ext uri="{BB962C8B-B14F-4D97-AF65-F5344CB8AC3E}">
        <p14:creationId xmlns:p14="http://schemas.microsoft.com/office/powerpoint/2010/main" val="241402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Droits sont visibles sur compte personnel de formation et compte personnel d’activités, apparition des droits au printemps 2019 pour les activités réalisées en 2017, pour celle de 2018 en fin d’année puis ensuite à chaque début d’année. </a:t>
            </a:r>
          </a:p>
          <a:p>
            <a:endParaRPr lang="fr-FR" dirty="0"/>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12</a:t>
            </a:fld>
            <a:endParaRPr lang="fr-FR"/>
          </a:p>
        </p:txBody>
      </p:sp>
    </p:spTree>
    <p:extLst>
      <p:ext uri="{BB962C8B-B14F-4D97-AF65-F5344CB8AC3E}">
        <p14:creationId xmlns:p14="http://schemas.microsoft.com/office/powerpoint/2010/main" val="357412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Espace de recherche pour les formations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13</a:t>
            </a:fld>
            <a:endParaRPr lang="fr-FR"/>
          </a:p>
        </p:txBody>
      </p:sp>
    </p:spTree>
    <p:extLst>
      <p:ext uri="{BB962C8B-B14F-4D97-AF65-F5344CB8AC3E}">
        <p14:creationId xmlns:p14="http://schemas.microsoft.com/office/powerpoint/2010/main" val="33853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14</a:t>
            </a:fld>
            <a:endParaRPr lang="fr-FR"/>
          </a:p>
        </p:txBody>
      </p:sp>
    </p:spTree>
    <p:extLst>
      <p:ext uri="{BB962C8B-B14F-4D97-AF65-F5344CB8AC3E}">
        <p14:creationId xmlns:p14="http://schemas.microsoft.com/office/powerpoint/2010/main" val="1176305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poursuivre la question de la valorisation du bénévolat vous invite à découvrir la rubrique du guide asso qui contient différent outil ou information </a:t>
            </a:r>
          </a:p>
          <a:p>
            <a:r>
              <a:rPr lang="fr-FR" dirty="0"/>
              <a:t>http://adherents.ufolep.org/guide-asso.asp?mode=portail_association_base_documentaire_fiche&amp;id_pole=2&amp;id_fiche=7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17</a:t>
            </a:fld>
            <a:endParaRPr lang="fr-FR"/>
          </a:p>
        </p:txBody>
      </p:sp>
    </p:spTree>
    <p:extLst>
      <p:ext uri="{BB962C8B-B14F-4D97-AF65-F5344CB8AC3E}">
        <p14:creationId xmlns:p14="http://schemas.microsoft.com/office/powerpoint/2010/main" val="265261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240 euros de formation sont notamment accordés à tout volontaire ayant conduit une mission de service civique de 6 mois continus sur une ou deux années civiles (en discuter à la fin pour ne pas tout mélanger)</a:t>
            </a:r>
          </a:p>
          <a:p>
            <a:r>
              <a:rPr lang="fr-FR" dirty="0"/>
              <a:t>Les actions d’animation de séance du bénévole qui est à la fois animateur et membre du comité directeur ne sont pas pris en compte. Le dispositif est mis en place pour la valorisation de la « gestion de l’association ».  </a:t>
            </a:r>
          </a:p>
          <a:p>
            <a:endParaRPr lang="fr-FR" dirty="0"/>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2</a:t>
            </a:fld>
            <a:endParaRPr lang="fr-FR"/>
          </a:p>
        </p:txBody>
      </p:sp>
    </p:spTree>
    <p:extLst>
      <p:ext uri="{BB962C8B-B14F-4D97-AF65-F5344CB8AC3E}">
        <p14:creationId xmlns:p14="http://schemas.microsoft.com/office/powerpoint/2010/main" val="19001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Activités mentionnées au paragraphe 1.B caractère philanthropique, éducatif, scientifique, social, humanitaire, sportif, familial, culturel, ou concourant à la mise en valeur du patrimoine artistique, la défense de l'environnement naturel ou à la diffusion de la culture, de la langue et des connaissances scientifiques françaises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3</a:t>
            </a:fld>
            <a:endParaRPr lang="fr-FR"/>
          </a:p>
        </p:txBody>
      </p:sp>
    </p:spTree>
    <p:extLst>
      <p:ext uri="{BB962C8B-B14F-4D97-AF65-F5344CB8AC3E}">
        <p14:creationId xmlns:p14="http://schemas.microsoft.com/office/powerpoint/2010/main" val="3590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site du compte asso est disponible à partir de n’importe quel moteur de recherche en tapant « compte asso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Si ne connait pas ce numéro, aussi moteur de recherche pour identifier plus précisément l’association. Ne pas oublier d’enregistrer la déclaration. </a:t>
            </a:r>
            <a:endParaRPr lang="fr-FR" dirty="0"/>
          </a:p>
          <a:p>
            <a:r>
              <a:rPr lang="fr-FR" dirty="0"/>
              <a:t>Attention si des difficultés apparaissent lors du renseignement du valideur CEC c’est peut être que le mail renseigné lors de la création du compte asso doit être le même que celui du valideur. Il y a pour le moment quelques </a:t>
            </a:r>
            <a:r>
              <a:rPr lang="fr-FR" dirty="0" err="1"/>
              <a:t>beugs</a:t>
            </a:r>
            <a:r>
              <a:rPr lang="fr-FR" dirty="0"/>
              <a:t> si les mails ne correspondent pas. </a:t>
            </a:r>
          </a:p>
          <a:p>
            <a:r>
              <a:rPr lang="fr-FR" dirty="0"/>
              <a:t>Si les adresses sont différentes vous pouvez soit modifier le mail du valideur CEC dans la section personne physique du compte asso, ou le mail du compte asso dans le profil du compte. </a:t>
            </a:r>
          </a:p>
          <a:p>
            <a:r>
              <a:rPr lang="fr-FR" dirty="0"/>
              <a:t>Le valideur CEC doit être désigné en concertation avec les instances de gouvernance de l’association par exemple lors d’un comité directeur ou bureau.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4</a:t>
            </a:fld>
            <a:endParaRPr lang="fr-FR"/>
          </a:p>
        </p:txBody>
      </p:sp>
    </p:spTree>
    <p:extLst>
      <p:ext uri="{BB962C8B-B14F-4D97-AF65-F5344CB8AC3E}">
        <p14:creationId xmlns:p14="http://schemas.microsoft.com/office/powerpoint/2010/main" val="1283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Visuel de la page de connexion et de création du compte asso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5</a:t>
            </a:fld>
            <a:endParaRPr lang="fr-FR"/>
          </a:p>
        </p:txBody>
      </p:sp>
    </p:spTree>
    <p:extLst>
      <p:ext uri="{BB962C8B-B14F-4D97-AF65-F5344CB8AC3E}">
        <p14:creationId xmlns:p14="http://schemas.microsoft.com/office/powerpoint/2010/main" val="303901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de visuel pour renseigner la personne physique et l’</a:t>
            </a:r>
            <a:r>
              <a:rPr lang="fr-FR" dirty="0" err="1"/>
              <a:t>administrateur.rice</a:t>
            </a:r>
            <a:r>
              <a:rPr lang="fr-FR" dirty="0"/>
              <a:t> </a:t>
            </a:r>
          </a:p>
          <a:p>
            <a:r>
              <a:rPr lang="fr-FR" dirty="0"/>
              <a:t>Permet de voir l’interface où il faut faire l’action de cocher le valideur CEC</a:t>
            </a:r>
          </a:p>
          <a:p>
            <a:r>
              <a:rPr lang="fr-FR" dirty="0"/>
              <a:t>Il ne doit y avoir qu’un valideur CEC par association.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6</a:t>
            </a:fld>
            <a:endParaRPr lang="fr-FR"/>
          </a:p>
        </p:txBody>
      </p:sp>
    </p:spTree>
    <p:extLst>
      <p:ext uri="{BB962C8B-B14F-4D97-AF65-F5344CB8AC3E}">
        <p14:creationId xmlns:p14="http://schemas.microsoft.com/office/powerpoint/2010/main" val="1963396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Alerte est faite par mail, de façon à ce que le ou la </a:t>
            </a:r>
            <a:r>
              <a:rPr lang="fr-FR" dirty="0" err="1"/>
              <a:t>valideur.e</a:t>
            </a:r>
            <a:r>
              <a:rPr lang="fr-FR" dirty="0"/>
              <a:t> n’est pas besoin de se connecter sans arrêt au compte asso pour vérifier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7</a:t>
            </a:fld>
            <a:endParaRPr lang="fr-FR"/>
          </a:p>
        </p:txBody>
      </p:sp>
    </p:spTree>
    <p:extLst>
      <p:ext uri="{BB962C8B-B14F-4D97-AF65-F5344CB8AC3E}">
        <p14:creationId xmlns:p14="http://schemas.microsoft.com/office/powerpoint/2010/main" val="235543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Espace lié au compte engagement citoyen sur le compte asso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8</a:t>
            </a:fld>
            <a:endParaRPr lang="fr-FR"/>
          </a:p>
        </p:txBody>
      </p:sp>
    </p:spTree>
    <p:extLst>
      <p:ext uri="{BB962C8B-B14F-4D97-AF65-F5344CB8AC3E}">
        <p14:creationId xmlns:p14="http://schemas.microsoft.com/office/powerpoint/2010/main" val="633023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Visuel de l’espace CEC avec les différentes déclarations des bénévoles </a:t>
            </a:r>
          </a:p>
        </p:txBody>
      </p:sp>
      <p:sp>
        <p:nvSpPr>
          <p:cNvPr id="4" name="Espace réservé du numéro de diapositive 3"/>
          <p:cNvSpPr>
            <a:spLocks noGrp="1"/>
          </p:cNvSpPr>
          <p:nvPr>
            <p:ph type="sldNum" sz="quarter" idx="5"/>
          </p:nvPr>
        </p:nvSpPr>
        <p:spPr/>
        <p:txBody>
          <a:bodyPr/>
          <a:lstStyle/>
          <a:p>
            <a:fld id="{069154A1-18FE-428C-9A9D-00BFACFF16A5}" type="slidenum">
              <a:rPr lang="fr-FR" smtClean="0"/>
              <a:t>9</a:t>
            </a:fld>
            <a:endParaRPr lang="fr-FR"/>
          </a:p>
        </p:txBody>
      </p:sp>
    </p:spTree>
    <p:extLst>
      <p:ext uri="{BB962C8B-B14F-4D97-AF65-F5344CB8AC3E}">
        <p14:creationId xmlns:p14="http://schemas.microsoft.com/office/powerpoint/2010/main" val="1702128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157" name="Picture 85" descr="PPT-bas.jpg                                                    0046299CMacintosh HD                   C5EEF6D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562600"/>
            <a:ext cx="9145588" cy="1066800"/>
          </a:xfrm>
          <a:prstGeom prst="rect">
            <a:avLst/>
          </a:prstGeom>
          <a:noFill/>
          <a:extLst>
            <a:ext uri="{909E8E84-426E-40DD-AFC4-6F175D3DCCD1}">
              <a14:hiddenFill xmlns:a14="http://schemas.microsoft.com/office/drawing/2010/main">
                <a:solidFill>
                  <a:srgbClr val="FFFFFF"/>
                </a:solidFill>
              </a14:hiddenFill>
            </a:ext>
          </a:extLst>
        </p:spPr>
      </p:pic>
      <p:sp>
        <p:nvSpPr>
          <p:cNvPr id="3086" name="Freeform 14"/>
          <p:cNvSpPr>
            <a:spLocks/>
          </p:cNvSpPr>
          <p:nvPr userDrawn="1"/>
        </p:nvSpPr>
        <p:spPr bwMode="auto">
          <a:xfrm>
            <a:off x="-152400" y="2057400"/>
            <a:ext cx="9448800" cy="3733800"/>
          </a:xfrm>
          <a:custGeom>
            <a:avLst/>
            <a:gdLst>
              <a:gd name="T0" fmla="*/ 0 w 5952"/>
              <a:gd name="T1" fmla="*/ 1920 h 2400"/>
              <a:gd name="T2" fmla="*/ 624 w 5952"/>
              <a:gd name="T3" fmla="*/ 2304 h 2400"/>
              <a:gd name="T4" fmla="*/ 1152 w 5952"/>
              <a:gd name="T5" fmla="*/ 1344 h 2400"/>
              <a:gd name="T6" fmla="*/ 2736 w 5952"/>
              <a:gd name="T7" fmla="*/ 336 h 2400"/>
              <a:gd name="T8" fmla="*/ 4128 w 5952"/>
              <a:gd name="T9" fmla="*/ 1248 h 2400"/>
              <a:gd name="T10" fmla="*/ 5520 w 5952"/>
              <a:gd name="T11" fmla="*/ 1056 h 2400"/>
              <a:gd name="T12" fmla="*/ 5952 w 5952"/>
              <a:gd name="T13" fmla="*/ 0 h 2400"/>
            </a:gdLst>
            <a:ahLst/>
            <a:cxnLst>
              <a:cxn ang="0">
                <a:pos x="T0" y="T1"/>
              </a:cxn>
              <a:cxn ang="0">
                <a:pos x="T2" y="T3"/>
              </a:cxn>
              <a:cxn ang="0">
                <a:pos x="T4" y="T5"/>
              </a:cxn>
              <a:cxn ang="0">
                <a:pos x="T6" y="T7"/>
              </a:cxn>
              <a:cxn ang="0">
                <a:pos x="T8" y="T9"/>
              </a:cxn>
              <a:cxn ang="0">
                <a:pos x="T10" y="T11"/>
              </a:cxn>
              <a:cxn ang="0">
                <a:pos x="T12" y="T13"/>
              </a:cxn>
            </a:cxnLst>
            <a:rect l="0" t="0" r="r" b="b"/>
            <a:pathLst>
              <a:path w="5952" h="2400">
                <a:moveTo>
                  <a:pt x="0" y="1920"/>
                </a:moveTo>
                <a:cubicBezTo>
                  <a:pt x="216" y="2160"/>
                  <a:pt x="432" y="2400"/>
                  <a:pt x="624" y="2304"/>
                </a:cubicBezTo>
                <a:cubicBezTo>
                  <a:pt x="816" y="2208"/>
                  <a:pt x="800" y="1672"/>
                  <a:pt x="1152" y="1344"/>
                </a:cubicBezTo>
                <a:cubicBezTo>
                  <a:pt x="1504" y="1016"/>
                  <a:pt x="2240" y="352"/>
                  <a:pt x="2736" y="336"/>
                </a:cubicBezTo>
                <a:cubicBezTo>
                  <a:pt x="3232" y="320"/>
                  <a:pt x="3664" y="1128"/>
                  <a:pt x="4128" y="1248"/>
                </a:cubicBezTo>
                <a:cubicBezTo>
                  <a:pt x="4592" y="1368"/>
                  <a:pt x="5216" y="1264"/>
                  <a:pt x="5520" y="1056"/>
                </a:cubicBezTo>
                <a:cubicBezTo>
                  <a:pt x="5824" y="848"/>
                  <a:pt x="5888" y="424"/>
                  <a:pt x="5952" y="0"/>
                </a:cubicBezTo>
              </a:path>
            </a:pathLst>
          </a:custGeom>
          <a:noFill/>
          <a:ln w="3175" cap="flat">
            <a:solidFill>
              <a:srgbClr val="D9D9D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29" name="Freeform 57"/>
          <p:cNvSpPr>
            <a:spLocks/>
          </p:cNvSpPr>
          <p:nvPr userDrawn="1"/>
        </p:nvSpPr>
        <p:spPr bwMode="auto">
          <a:xfrm>
            <a:off x="393700" y="1676400"/>
            <a:ext cx="3914775" cy="4495800"/>
          </a:xfrm>
          <a:custGeom>
            <a:avLst/>
            <a:gdLst>
              <a:gd name="T0" fmla="*/ 664 w 2424"/>
              <a:gd name="T1" fmla="*/ 0 h 2832"/>
              <a:gd name="T2" fmla="*/ 40 w 2424"/>
              <a:gd name="T3" fmla="*/ 384 h 2832"/>
              <a:gd name="T4" fmla="*/ 904 w 2424"/>
              <a:gd name="T5" fmla="*/ 768 h 2832"/>
              <a:gd name="T6" fmla="*/ 1000 w 2424"/>
              <a:gd name="T7" fmla="*/ 1968 h 2832"/>
              <a:gd name="T8" fmla="*/ 2248 w 2424"/>
              <a:gd name="T9" fmla="*/ 2064 h 2832"/>
              <a:gd name="T10" fmla="*/ 2056 w 2424"/>
              <a:gd name="T11" fmla="*/ 1344 h 2832"/>
              <a:gd name="T12" fmla="*/ 1288 w 2424"/>
              <a:gd name="T13" fmla="*/ 1776 h 2832"/>
              <a:gd name="T14" fmla="*/ 2200 w 2424"/>
              <a:gd name="T15" fmla="*/ 2544 h 2832"/>
              <a:gd name="T16" fmla="*/ 1912 w 2424"/>
              <a:gd name="T17" fmla="*/ 2832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4" h="2832">
                <a:moveTo>
                  <a:pt x="664" y="0"/>
                </a:moveTo>
                <a:cubicBezTo>
                  <a:pt x="332" y="128"/>
                  <a:pt x="0" y="256"/>
                  <a:pt x="40" y="384"/>
                </a:cubicBezTo>
                <a:cubicBezTo>
                  <a:pt x="80" y="512"/>
                  <a:pt x="744" y="504"/>
                  <a:pt x="904" y="768"/>
                </a:cubicBezTo>
                <a:cubicBezTo>
                  <a:pt x="1064" y="1032"/>
                  <a:pt x="776" y="1752"/>
                  <a:pt x="1000" y="1968"/>
                </a:cubicBezTo>
                <a:cubicBezTo>
                  <a:pt x="1224" y="2184"/>
                  <a:pt x="2072" y="2168"/>
                  <a:pt x="2248" y="2064"/>
                </a:cubicBezTo>
                <a:cubicBezTo>
                  <a:pt x="2424" y="1960"/>
                  <a:pt x="2216" y="1392"/>
                  <a:pt x="2056" y="1344"/>
                </a:cubicBezTo>
                <a:cubicBezTo>
                  <a:pt x="1896" y="1296"/>
                  <a:pt x="1264" y="1576"/>
                  <a:pt x="1288" y="1776"/>
                </a:cubicBezTo>
                <a:cubicBezTo>
                  <a:pt x="1312" y="1976"/>
                  <a:pt x="2096" y="2368"/>
                  <a:pt x="2200" y="2544"/>
                </a:cubicBezTo>
                <a:cubicBezTo>
                  <a:pt x="2304" y="2720"/>
                  <a:pt x="1960" y="2784"/>
                  <a:pt x="1912" y="2832"/>
                </a:cubicBezTo>
              </a:path>
            </a:pathLst>
          </a:custGeom>
          <a:noFill/>
          <a:ln w="3175" cap="flat">
            <a:solidFill>
              <a:srgbClr val="D9D9D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32" name="Freeform 60"/>
          <p:cNvSpPr>
            <a:spLocks/>
          </p:cNvSpPr>
          <p:nvPr userDrawn="1"/>
        </p:nvSpPr>
        <p:spPr bwMode="auto">
          <a:xfrm>
            <a:off x="5486400" y="1447800"/>
            <a:ext cx="3314700" cy="1422400"/>
          </a:xfrm>
          <a:custGeom>
            <a:avLst/>
            <a:gdLst>
              <a:gd name="T0" fmla="*/ 384 w 2088"/>
              <a:gd name="T1" fmla="*/ 144 h 896"/>
              <a:gd name="T2" fmla="*/ 240 w 2088"/>
              <a:gd name="T3" fmla="*/ 816 h 896"/>
              <a:gd name="T4" fmla="*/ 1824 w 2088"/>
              <a:gd name="T5" fmla="*/ 624 h 896"/>
              <a:gd name="T6" fmla="*/ 1824 w 2088"/>
              <a:gd name="T7" fmla="*/ 192 h 896"/>
              <a:gd name="T8" fmla="*/ 1584 w 2088"/>
              <a:gd name="T9" fmla="*/ 0 h 896"/>
            </a:gdLst>
            <a:ahLst/>
            <a:cxnLst>
              <a:cxn ang="0">
                <a:pos x="T0" y="T1"/>
              </a:cxn>
              <a:cxn ang="0">
                <a:pos x="T2" y="T3"/>
              </a:cxn>
              <a:cxn ang="0">
                <a:pos x="T4" y="T5"/>
              </a:cxn>
              <a:cxn ang="0">
                <a:pos x="T6" y="T7"/>
              </a:cxn>
              <a:cxn ang="0">
                <a:pos x="T8" y="T9"/>
              </a:cxn>
            </a:cxnLst>
            <a:rect l="0" t="0" r="r" b="b"/>
            <a:pathLst>
              <a:path w="2088" h="896">
                <a:moveTo>
                  <a:pt x="384" y="144"/>
                </a:moveTo>
                <a:cubicBezTo>
                  <a:pt x="192" y="440"/>
                  <a:pt x="0" y="736"/>
                  <a:pt x="240" y="816"/>
                </a:cubicBezTo>
                <a:cubicBezTo>
                  <a:pt x="480" y="896"/>
                  <a:pt x="1560" y="728"/>
                  <a:pt x="1824" y="624"/>
                </a:cubicBezTo>
                <a:cubicBezTo>
                  <a:pt x="2088" y="520"/>
                  <a:pt x="1864" y="296"/>
                  <a:pt x="1824" y="192"/>
                </a:cubicBezTo>
                <a:cubicBezTo>
                  <a:pt x="1784" y="88"/>
                  <a:pt x="1624" y="32"/>
                  <a:pt x="1584" y="0"/>
                </a:cubicBezTo>
              </a:path>
            </a:pathLst>
          </a:custGeom>
          <a:noFill/>
          <a:ln w="3175" cap="flat">
            <a:solidFill>
              <a:srgbClr val="D9D9D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35" name="Freeform 63"/>
          <p:cNvSpPr>
            <a:spLocks/>
          </p:cNvSpPr>
          <p:nvPr userDrawn="1"/>
        </p:nvSpPr>
        <p:spPr bwMode="auto">
          <a:xfrm>
            <a:off x="6172200" y="4762500"/>
            <a:ext cx="2971800" cy="1409700"/>
          </a:xfrm>
          <a:custGeom>
            <a:avLst/>
            <a:gdLst>
              <a:gd name="T0" fmla="*/ 80 w 1616"/>
              <a:gd name="T1" fmla="*/ 888 h 888"/>
              <a:gd name="T2" fmla="*/ 32 w 1616"/>
              <a:gd name="T3" fmla="*/ 648 h 888"/>
              <a:gd name="T4" fmla="*/ 272 w 1616"/>
              <a:gd name="T5" fmla="*/ 312 h 888"/>
              <a:gd name="T6" fmla="*/ 704 w 1616"/>
              <a:gd name="T7" fmla="*/ 120 h 888"/>
              <a:gd name="T8" fmla="*/ 1616 w 1616"/>
              <a:gd name="T9" fmla="*/ 24 h 888"/>
            </a:gdLst>
            <a:ahLst/>
            <a:cxnLst>
              <a:cxn ang="0">
                <a:pos x="T0" y="T1"/>
              </a:cxn>
              <a:cxn ang="0">
                <a:pos x="T2" y="T3"/>
              </a:cxn>
              <a:cxn ang="0">
                <a:pos x="T4" y="T5"/>
              </a:cxn>
              <a:cxn ang="0">
                <a:pos x="T6" y="T7"/>
              </a:cxn>
              <a:cxn ang="0">
                <a:pos x="T8" y="T9"/>
              </a:cxn>
            </a:cxnLst>
            <a:rect l="0" t="0" r="r" b="b"/>
            <a:pathLst>
              <a:path w="1616" h="888">
                <a:moveTo>
                  <a:pt x="80" y="888"/>
                </a:moveTo>
                <a:cubicBezTo>
                  <a:pt x="40" y="816"/>
                  <a:pt x="0" y="744"/>
                  <a:pt x="32" y="648"/>
                </a:cubicBezTo>
                <a:cubicBezTo>
                  <a:pt x="64" y="552"/>
                  <a:pt x="160" y="400"/>
                  <a:pt x="272" y="312"/>
                </a:cubicBezTo>
                <a:cubicBezTo>
                  <a:pt x="384" y="224"/>
                  <a:pt x="480" y="168"/>
                  <a:pt x="704" y="120"/>
                </a:cubicBezTo>
                <a:cubicBezTo>
                  <a:pt x="928" y="72"/>
                  <a:pt x="1368" y="0"/>
                  <a:pt x="1616" y="24"/>
                </a:cubicBezTo>
              </a:path>
            </a:pathLst>
          </a:custGeom>
          <a:noFill/>
          <a:ln w="3175" cap="flat">
            <a:solidFill>
              <a:srgbClr val="D9D9D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37" name="Freeform 65"/>
          <p:cNvSpPr>
            <a:spLocks/>
          </p:cNvSpPr>
          <p:nvPr userDrawn="1"/>
        </p:nvSpPr>
        <p:spPr bwMode="auto">
          <a:xfrm>
            <a:off x="-406400" y="2438400"/>
            <a:ext cx="1473200" cy="3733800"/>
          </a:xfrm>
          <a:custGeom>
            <a:avLst/>
            <a:gdLst>
              <a:gd name="T0" fmla="*/ 192 w 928"/>
              <a:gd name="T1" fmla="*/ 0 h 2352"/>
              <a:gd name="T2" fmla="*/ 144 w 928"/>
              <a:gd name="T3" fmla="*/ 96 h 2352"/>
              <a:gd name="T4" fmla="*/ 0 w 928"/>
              <a:gd name="T5" fmla="*/ 432 h 2352"/>
              <a:gd name="T6" fmla="*/ 144 w 928"/>
              <a:gd name="T7" fmla="*/ 1008 h 2352"/>
              <a:gd name="T8" fmla="*/ 816 w 928"/>
              <a:gd name="T9" fmla="*/ 1776 h 2352"/>
              <a:gd name="T10" fmla="*/ 816 w 928"/>
              <a:gd name="T11" fmla="*/ 2352 h 2352"/>
            </a:gdLst>
            <a:ahLst/>
            <a:cxnLst>
              <a:cxn ang="0">
                <a:pos x="T0" y="T1"/>
              </a:cxn>
              <a:cxn ang="0">
                <a:pos x="T2" y="T3"/>
              </a:cxn>
              <a:cxn ang="0">
                <a:pos x="T4" y="T5"/>
              </a:cxn>
              <a:cxn ang="0">
                <a:pos x="T6" y="T7"/>
              </a:cxn>
              <a:cxn ang="0">
                <a:pos x="T8" y="T9"/>
              </a:cxn>
              <a:cxn ang="0">
                <a:pos x="T10" y="T11"/>
              </a:cxn>
            </a:cxnLst>
            <a:rect l="0" t="0" r="r" b="b"/>
            <a:pathLst>
              <a:path w="928" h="2352">
                <a:moveTo>
                  <a:pt x="192" y="0"/>
                </a:moveTo>
                <a:cubicBezTo>
                  <a:pt x="184" y="12"/>
                  <a:pt x="176" y="24"/>
                  <a:pt x="144" y="96"/>
                </a:cubicBezTo>
                <a:cubicBezTo>
                  <a:pt x="112" y="168"/>
                  <a:pt x="0" y="280"/>
                  <a:pt x="0" y="432"/>
                </a:cubicBezTo>
                <a:cubicBezTo>
                  <a:pt x="0" y="584"/>
                  <a:pt x="8" y="784"/>
                  <a:pt x="144" y="1008"/>
                </a:cubicBezTo>
                <a:cubicBezTo>
                  <a:pt x="280" y="1232"/>
                  <a:pt x="704" y="1552"/>
                  <a:pt x="816" y="1776"/>
                </a:cubicBezTo>
                <a:cubicBezTo>
                  <a:pt x="928" y="2000"/>
                  <a:pt x="664" y="2272"/>
                  <a:pt x="816" y="2352"/>
                </a:cubicBezTo>
              </a:path>
            </a:pathLst>
          </a:custGeom>
          <a:noFill/>
          <a:ln w="3175" cap="flat">
            <a:solidFill>
              <a:srgbClr val="D9D9D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42" name="Freeform 70"/>
          <p:cNvSpPr>
            <a:spLocks/>
          </p:cNvSpPr>
          <p:nvPr userDrawn="1"/>
        </p:nvSpPr>
        <p:spPr bwMode="auto">
          <a:xfrm>
            <a:off x="3886200" y="1676400"/>
            <a:ext cx="2933700" cy="4495800"/>
          </a:xfrm>
          <a:custGeom>
            <a:avLst/>
            <a:gdLst>
              <a:gd name="T0" fmla="*/ 360 w 1848"/>
              <a:gd name="T1" fmla="*/ 0 h 2832"/>
              <a:gd name="T2" fmla="*/ 72 w 1848"/>
              <a:gd name="T3" fmla="*/ 192 h 2832"/>
              <a:gd name="T4" fmla="*/ 216 w 1848"/>
              <a:gd name="T5" fmla="*/ 528 h 2832"/>
              <a:gd name="T6" fmla="*/ 1368 w 1848"/>
              <a:gd name="T7" fmla="*/ 624 h 2832"/>
              <a:gd name="T8" fmla="*/ 1080 w 1848"/>
              <a:gd name="T9" fmla="*/ 1392 h 2832"/>
              <a:gd name="T10" fmla="*/ 1128 w 1848"/>
              <a:gd name="T11" fmla="*/ 2064 h 2832"/>
              <a:gd name="T12" fmla="*/ 1752 w 1848"/>
              <a:gd name="T13" fmla="*/ 2448 h 2832"/>
              <a:gd name="T14" fmla="*/ 1704 w 1848"/>
              <a:gd name="T15" fmla="*/ 2832 h 28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8" h="2832">
                <a:moveTo>
                  <a:pt x="360" y="0"/>
                </a:moveTo>
                <a:cubicBezTo>
                  <a:pt x="228" y="52"/>
                  <a:pt x="96" y="104"/>
                  <a:pt x="72" y="192"/>
                </a:cubicBezTo>
                <a:cubicBezTo>
                  <a:pt x="48" y="280"/>
                  <a:pt x="0" y="456"/>
                  <a:pt x="216" y="528"/>
                </a:cubicBezTo>
                <a:cubicBezTo>
                  <a:pt x="432" y="600"/>
                  <a:pt x="1224" y="480"/>
                  <a:pt x="1368" y="624"/>
                </a:cubicBezTo>
                <a:cubicBezTo>
                  <a:pt x="1512" y="768"/>
                  <a:pt x="1120" y="1152"/>
                  <a:pt x="1080" y="1392"/>
                </a:cubicBezTo>
                <a:cubicBezTo>
                  <a:pt x="1040" y="1632"/>
                  <a:pt x="1016" y="1888"/>
                  <a:pt x="1128" y="2064"/>
                </a:cubicBezTo>
                <a:cubicBezTo>
                  <a:pt x="1240" y="2240"/>
                  <a:pt x="1656" y="2320"/>
                  <a:pt x="1752" y="2448"/>
                </a:cubicBezTo>
                <a:cubicBezTo>
                  <a:pt x="1848" y="2576"/>
                  <a:pt x="1776" y="2704"/>
                  <a:pt x="1704" y="2832"/>
                </a:cubicBezTo>
              </a:path>
            </a:pathLst>
          </a:custGeom>
          <a:noFill/>
          <a:ln w="3175" cap="flat">
            <a:solidFill>
              <a:srgbClr val="D9D9D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43" name="Freeform 71"/>
          <p:cNvSpPr>
            <a:spLocks/>
          </p:cNvSpPr>
          <p:nvPr userDrawn="1"/>
        </p:nvSpPr>
        <p:spPr bwMode="auto">
          <a:xfrm>
            <a:off x="2667000" y="1524000"/>
            <a:ext cx="3406775" cy="4648200"/>
          </a:xfrm>
          <a:custGeom>
            <a:avLst/>
            <a:gdLst>
              <a:gd name="T0" fmla="*/ 0 w 2040"/>
              <a:gd name="T1" fmla="*/ 0 h 2784"/>
              <a:gd name="T2" fmla="*/ 432 w 2040"/>
              <a:gd name="T3" fmla="*/ 144 h 2784"/>
              <a:gd name="T4" fmla="*/ 336 w 2040"/>
              <a:gd name="T5" fmla="*/ 816 h 2784"/>
              <a:gd name="T6" fmla="*/ 288 w 2040"/>
              <a:gd name="T7" fmla="*/ 1536 h 2784"/>
              <a:gd name="T8" fmla="*/ 1200 w 2040"/>
              <a:gd name="T9" fmla="*/ 1920 h 2784"/>
              <a:gd name="T10" fmla="*/ 1488 w 2040"/>
              <a:gd name="T11" fmla="*/ 1344 h 2784"/>
              <a:gd name="T12" fmla="*/ 1056 w 2040"/>
              <a:gd name="T13" fmla="*/ 1104 h 2784"/>
              <a:gd name="T14" fmla="*/ 1104 w 2040"/>
              <a:gd name="T15" fmla="*/ 1440 h 2784"/>
              <a:gd name="T16" fmla="*/ 1872 w 2040"/>
              <a:gd name="T17" fmla="*/ 1776 h 2784"/>
              <a:gd name="T18" fmla="*/ 1968 w 2040"/>
              <a:gd name="T19" fmla="*/ 2256 h 2784"/>
              <a:gd name="T20" fmla="*/ 1440 w 2040"/>
              <a:gd name="T21" fmla="*/ 2544 h 2784"/>
              <a:gd name="T22" fmla="*/ 1104 w 2040"/>
              <a:gd name="T23" fmla="*/ 2496 h 2784"/>
              <a:gd name="T24" fmla="*/ 960 w 2040"/>
              <a:gd name="T25" fmla="*/ 2784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0" h="2784">
                <a:moveTo>
                  <a:pt x="0" y="0"/>
                </a:moveTo>
                <a:cubicBezTo>
                  <a:pt x="188" y="4"/>
                  <a:pt x="376" y="8"/>
                  <a:pt x="432" y="144"/>
                </a:cubicBezTo>
                <a:cubicBezTo>
                  <a:pt x="488" y="280"/>
                  <a:pt x="360" y="584"/>
                  <a:pt x="336" y="816"/>
                </a:cubicBezTo>
                <a:cubicBezTo>
                  <a:pt x="312" y="1048"/>
                  <a:pt x="144" y="1352"/>
                  <a:pt x="288" y="1536"/>
                </a:cubicBezTo>
                <a:cubicBezTo>
                  <a:pt x="432" y="1720"/>
                  <a:pt x="1000" y="1952"/>
                  <a:pt x="1200" y="1920"/>
                </a:cubicBezTo>
                <a:cubicBezTo>
                  <a:pt x="1400" y="1888"/>
                  <a:pt x="1512" y="1480"/>
                  <a:pt x="1488" y="1344"/>
                </a:cubicBezTo>
                <a:cubicBezTo>
                  <a:pt x="1464" y="1208"/>
                  <a:pt x="1120" y="1088"/>
                  <a:pt x="1056" y="1104"/>
                </a:cubicBezTo>
                <a:cubicBezTo>
                  <a:pt x="992" y="1120"/>
                  <a:pt x="968" y="1328"/>
                  <a:pt x="1104" y="1440"/>
                </a:cubicBezTo>
                <a:cubicBezTo>
                  <a:pt x="1240" y="1552"/>
                  <a:pt x="1728" y="1640"/>
                  <a:pt x="1872" y="1776"/>
                </a:cubicBezTo>
                <a:cubicBezTo>
                  <a:pt x="2016" y="1912"/>
                  <a:pt x="2040" y="2128"/>
                  <a:pt x="1968" y="2256"/>
                </a:cubicBezTo>
                <a:cubicBezTo>
                  <a:pt x="1896" y="2384"/>
                  <a:pt x="1584" y="2504"/>
                  <a:pt x="1440" y="2544"/>
                </a:cubicBezTo>
                <a:cubicBezTo>
                  <a:pt x="1296" y="2584"/>
                  <a:pt x="1184" y="2456"/>
                  <a:pt x="1104" y="2496"/>
                </a:cubicBezTo>
                <a:cubicBezTo>
                  <a:pt x="1024" y="2536"/>
                  <a:pt x="984" y="2736"/>
                  <a:pt x="960" y="2784"/>
                </a:cubicBezTo>
              </a:path>
            </a:pathLst>
          </a:custGeom>
          <a:noFill/>
          <a:ln w="3175" cap="flat">
            <a:solidFill>
              <a:srgbClr val="D9D9D9"/>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3123" name="Picture 51" descr="PPT-haut.jpg                                                   002D0B52Macintosh HD                   C5EEF6D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172243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914400" y="3124200"/>
            <a:ext cx="7391400" cy="685800"/>
          </a:xfrm>
        </p:spPr>
        <p:txBody>
          <a:bodyPr/>
          <a:lstStyle>
            <a:lvl1pPr algn="ctr">
              <a:defRPr sz="4000" b="1">
                <a:solidFill>
                  <a:srgbClr val="B63388"/>
                </a:solidFill>
              </a:defRPr>
            </a:lvl1pPr>
          </a:lstStyle>
          <a:p>
            <a:pPr lvl="0"/>
            <a:r>
              <a:rPr lang="fr-FR" altLang="fr-FR" noProof="0"/>
              <a:t>Modifiez le style du titre</a:t>
            </a:r>
          </a:p>
        </p:txBody>
      </p:sp>
      <p:sp>
        <p:nvSpPr>
          <p:cNvPr id="3076" name="Rectangle 4"/>
          <p:cNvSpPr>
            <a:spLocks noGrp="1" noChangeArrowheads="1"/>
          </p:cNvSpPr>
          <p:nvPr>
            <p:ph type="subTitle" idx="1"/>
          </p:nvPr>
        </p:nvSpPr>
        <p:spPr>
          <a:xfrm>
            <a:off x="1066800" y="3886200"/>
            <a:ext cx="7086600" cy="381000"/>
          </a:xfrm>
        </p:spPr>
        <p:txBody>
          <a:bodyPr/>
          <a:lstStyle>
            <a:lvl1pPr marL="0" indent="0" algn="ctr">
              <a:buFont typeface="Zapf Dingbats" pitchFamily="48" charset="2"/>
              <a:buNone/>
              <a:defRPr sz="1800">
                <a:solidFill>
                  <a:srgbClr val="EE8019"/>
                </a:solidFill>
              </a:defRPr>
            </a:lvl1pPr>
          </a:lstStyle>
          <a:p>
            <a:pPr lvl="0"/>
            <a:r>
              <a:rPr lang="fr-FR" altLang="fr-FR" noProof="0"/>
              <a:t>Modifiez le style des sous-titres du masque</a:t>
            </a:r>
          </a:p>
        </p:txBody>
      </p:sp>
      <p:grpSp>
        <p:nvGrpSpPr>
          <p:cNvPr id="3150" name="Group 78"/>
          <p:cNvGrpSpPr>
            <a:grpSpLocks/>
          </p:cNvGrpSpPr>
          <p:nvPr userDrawn="1"/>
        </p:nvGrpSpPr>
        <p:grpSpPr bwMode="auto">
          <a:xfrm>
            <a:off x="836613" y="5486400"/>
            <a:ext cx="153987" cy="152400"/>
            <a:chOff x="527" y="3456"/>
            <a:chExt cx="97" cy="96"/>
          </a:xfrm>
        </p:grpSpPr>
        <p:sp>
          <p:nvSpPr>
            <p:cNvPr id="3103" name="Line 31"/>
            <p:cNvSpPr>
              <a:spLocks noChangeShapeType="1"/>
            </p:cNvSpPr>
            <p:nvPr userDrawn="1"/>
          </p:nvSpPr>
          <p:spPr bwMode="auto">
            <a:xfrm>
              <a:off x="527" y="3504"/>
              <a:ext cx="96" cy="0"/>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04" name="Line 32"/>
            <p:cNvSpPr>
              <a:spLocks noChangeShapeType="1"/>
            </p:cNvSpPr>
            <p:nvPr userDrawn="1"/>
          </p:nvSpPr>
          <p:spPr bwMode="auto">
            <a:xfrm>
              <a:off x="575" y="3456"/>
              <a:ext cx="0" cy="96"/>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05" name="Line 33"/>
            <p:cNvSpPr>
              <a:spLocks noChangeShapeType="1"/>
            </p:cNvSpPr>
            <p:nvPr userDrawn="1"/>
          </p:nvSpPr>
          <p:spPr bwMode="auto">
            <a:xfrm rot="2700000">
              <a:off x="528" y="3504"/>
              <a:ext cx="96" cy="0"/>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06" name="Line 34"/>
            <p:cNvSpPr>
              <a:spLocks noChangeShapeType="1"/>
            </p:cNvSpPr>
            <p:nvPr userDrawn="1"/>
          </p:nvSpPr>
          <p:spPr bwMode="auto">
            <a:xfrm rot="2700000">
              <a:off x="576" y="3456"/>
              <a:ext cx="0" cy="96"/>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07" name="Line 35"/>
          <p:cNvSpPr>
            <a:spLocks noChangeShapeType="1"/>
          </p:cNvSpPr>
          <p:nvPr userDrawn="1"/>
        </p:nvSpPr>
        <p:spPr bwMode="auto">
          <a:xfrm>
            <a:off x="2970213" y="5029200"/>
            <a:ext cx="152400" cy="0"/>
          </a:xfrm>
          <a:prstGeom prst="line">
            <a:avLst/>
          </a:prstGeom>
          <a:noFill/>
          <a:ln w="19050">
            <a:solidFill>
              <a:srgbClr val="00A0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08" name="Line 36"/>
          <p:cNvSpPr>
            <a:spLocks noChangeShapeType="1"/>
          </p:cNvSpPr>
          <p:nvPr userDrawn="1"/>
        </p:nvSpPr>
        <p:spPr bwMode="auto">
          <a:xfrm>
            <a:off x="3046413" y="4953000"/>
            <a:ext cx="0" cy="152400"/>
          </a:xfrm>
          <a:prstGeom prst="line">
            <a:avLst/>
          </a:prstGeom>
          <a:noFill/>
          <a:ln w="19050">
            <a:solidFill>
              <a:srgbClr val="00A0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09" name="Line 37"/>
          <p:cNvSpPr>
            <a:spLocks noChangeShapeType="1"/>
          </p:cNvSpPr>
          <p:nvPr userDrawn="1"/>
        </p:nvSpPr>
        <p:spPr bwMode="auto">
          <a:xfrm rot="2700000">
            <a:off x="2971800" y="5029200"/>
            <a:ext cx="152400" cy="0"/>
          </a:xfrm>
          <a:prstGeom prst="line">
            <a:avLst/>
          </a:prstGeom>
          <a:noFill/>
          <a:ln w="19050">
            <a:solidFill>
              <a:srgbClr val="00A0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0" name="Line 38"/>
          <p:cNvSpPr>
            <a:spLocks noChangeShapeType="1"/>
          </p:cNvSpPr>
          <p:nvPr userDrawn="1"/>
        </p:nvSpPr>
        <p:spPr bwMode="auto">
          <a:xfrm rot="2700000">
            <a:off x="3048000" y="4953000"/>
            <a:ext cx="0" cy="152400"/>
          </a:xfrm>
          <a:prstGeom prst="line">
            <a:avLst/>
          </a:prstGeom>
          <a:noFill/>
          <a:ln w="19050">
            <a:solidFill>
              <a:srgbClr val="00A09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1" name="Line 39"/>
          <p:cNvSpPr>
            <a:spLocks noChangeShapeType="1"/>
          </p:cNvSpPr>
          <p:nvPr userDrawn="1"/>
        </p:nvSpPr>
        <p:spPr bwMode="auto">
          <a:xfrm>
            <a:off x="5867400" y="5181600"/>
            <a:ext cx="152400" cy="0"/>
          </a:xfrm>
          <a:prstGeom prst="line">
            <a:avLst/>
          </a:prstGeom>
          <a:noFill/>
          <a:ln w="19050">
            <a:solidFill>
              <a:srgbClr val="B6338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2" name="Line 40"/>
          <p:cNvSpPr>
            <a:spLocks noChangeShapeType="1"/>
          </p:cNvSpPr>
          <p:nvPr userDrawn="1"/>
        </p:nvSpPr>
        <p:spPr bwMode="auto">
          <a:xfrm>
            <a:off x="5943600" y="5105400"/>
            <a:ext cx="0" cy="152400"/>
          </a:xfrm>
          <a:prstGeom prst="line">
            <a:avLst/>
          </a:prstGeom>
          <a:noFill/>
          <a:ln w="19050">
            <a:solidFill>
              <a:srgbClr val="B6338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3" name="Line 41"/>
          <p:cNvSpPr>
            <a:spLocks noChangeShapeType="1"/>
          </p:cNvSpPr>
          <p:nvPr userDrawn="1"/>
        </p:nvSpPr>
        <p:spPr bwMode="auto">
          <a:xfrm rot="2700000">
            <a:off x="5868988" y="5181600"/>
            <a:ext cx="152400" cy="0"/>
          </a:xfrm>
          <a:prstGeom prst="line">
            <a:avLst/>
          </a:prstGeom>
          <a:noFill/>
          <a:ln w="19050">
            <a:solidFill>
              <a:srgbClr val="B6338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4" name="Line 42"/>
          <p:cNvSpPr>
            <a:spLocks noChangeShapeType="1"/>
          </p:cNvSpPr>
          <p:nvPr userDrawn="1"/>
        </p:nvSpPr>
        <p:spPr bwMode="auto">
          <a:xfrm rot="2700000">
            <a:off x="5945188" y="5105400"/>
            <a:ext cx="0" cy="152400"/>
          </a:xfrm>
          <a:prstGeom prst="line">
            <a:avLst/>
          </a:prstGeom>
          <a:noFill/>
          <a:ln w="19050">
            <a:solidFill>
              <a:srgbClr val="B6338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89" name="Line 17"/>
          <p:cNvSpPr>
            <a:spLocks noChangeShapeType="1"/>
          </p:cNvSpPr>
          <p:nvPr userDrawn="1"/>
        </p:nvSpPr>
        <p:spPr bwMode="auto">
          <a:xfrm>
            <a:off x="3124200" y="2971800"/>
            <a:ext cx="152400" cy="0"/>
          </a:xfrm>
          <a:prstGeom prst="line">
            <a:avLst/>
          </a:prstGeom>
          <a:noFill/>
          <a:ln w="19050">
            <a:solidFill>
              <a:srgbClr val="B0CB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90" name="Line 18"/>
          <p:cNvSpPr>
            <a:spLocks noChangeShapeType="1"/>
          </p:cNvSpPr>
          <p:nvPr userDrawn="1"/>
        </p:nvSpPr>
        <p:spPr bwMode="auto">
          <a:xfrm>
            <a:off x="3200400" y="2895600"/>
            <a:ext cx="0" cy="152400"/>
          </a:xfrm>
          <a:prstGeom prst="line">
            <a:avLst/>
          </a:prstGeom>
          <a:noFill/>
          <a:ln w="19050">
            <a:solidFill>
              <a:srgbClr val="B0CB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01" name="Line 29"/>
          <p:cNvSpPr>
            <a:spLocks noChangeShapeType="1"/>
          </p:cNvSpPr>
          <p:nvPr userDrawn="1"/>
        </p:nvSpPr>
        <p:spPr bwMode="auto">
          <a:xfrm rot="2700000">
            <a:off x="3125788" y="2971800"/>
            <a:ext cx="152400" cy="0"/>
          </a:xfrm>
          <a:prstGeom prst="line">
            <a:avLst/>
          </a:prstGeom>
          <a:noFill/>
          <a:ln w="19050">
            <a:solidFill>
              <a:srgbClr val="B0CB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02" name="Line 30"/>
          <p:cNvSpPr>
            <a:spLocks noChangeShapeType="1"/>
          </p:cNvSpPr>
          <p:nvPr userDrawn="1"/>
        </p:nvSpPr>
        <p:spPr bwMode="auto">
          <a:xfrm rot="2700000">
            <a:off x="3201988" y="2895600"/>
            <a:ext cx="0" cy="152400"/>
          </a:xfrm>
          <a:prstGeom prst="line">
            <a:avLst/>
          </a:prstGeom>
          <a:noFill/>
          <a:ln w="19050">
            <a:solidFill>
              <a:srgbClr val="B0CB5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3144" name="Group 72"/>
          <p:cNvGrpSpPr>
            <a:grpSpLocks/>
          </p:cNvGrpSpPr>
          <p:nvPr userDrawn="1"/>
        </p:nvGrpSpPr>
        <p:grpSpPr bwMode="auto">
          <a:xfrm>
            <a:off x="6400800" y="5334000"/>
            <a:ext cx="153988" cy="152400"/>
            <a:chOff x="4032" y="3360"/>
            <a:chExt cx="97" cy="96"/>
          </a:xfrm>
        </p:grpSpPr>
        <p:sp>
          <p:nvSpPr>
            <p:cNvPr id="3115" name="Line 43"/>
            <p:cNvSpPr>
              <a:spLocks noChangeShapeType="1"/>
            </p:cNvSpPr>
            <p:nvPr userDrawn="1"/>
          </p:nvSpPr>
          <p:spPr bwMode="auto">
            <a:xfrm>
              <a:off x="4032" y="3408"/>
              <a:ext cx="96" cy="0"/>
            </a:xfrm>
            <a:prstGeom prst="line">
              <a:avLst/>
            </a:prstGeom>
            <a:noFill/>
            <a:ln w="19050">
              <a:solidFill>
                <a:srgbClr val="EE80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6" name="Line 44"/>
            <p:cNvSpPr>
              <a:spLocks noChangeShapeType="1"/>
            </p:cNvSpPr>
            <p:nvPr userDrawn="1"/>
          </p:nvSpPr>
          <p:spPr bwMode="auto">
            <a:xfrm>
              <a:off x="4080" y="3360"/>
              <a:ext cx="0" cy="96"/>
            </a:xfrm>
            <a:prstGeom prst="line">
              <a:avLst/>
            </a:prstGeom>
            <a:noFill/>
            <a:ln w="19050">
              <a:solidFill>
                <a:srgbClr val="EE80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7" name="Line 45"/>
            <p:cNvSpPr>
              <a:spLocks noChangeShapeType="1"/>
            </p:cNvSpPr>
            <p:nvPr userDrawn="1"/>
          </p:nvSpPr>
          <p:spPr bwMode="auto">
            <a:xfrm rot="2700000">
              <a:off x="4033" y="3408"/>
              <a:ext cx="96" cy="0"/>
            </a:xfrm>
            <a:prstGeom prst="line">
              <a:avLst/>
            </a:prstGeom>
            <a:noFill/>
            <a:ln w="19050">
              <a:solidFill>
                <a:srgbClr val="EE80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18" name="Line 46"/>
            <p:cNvSpPr>
              <a:spLocks noChangeShapeType="1"/>
            </p:cNvSpPr>
            <p:nvPr userDrawn="1"/>
          </p:nvSpPr>
          <p:spPr bwMode="auto">
            <a:xfrm rot="2700000">
              <a:off x="4081" y="3360"/>
              <a:ext cx="0" cy="96"/>
            </a:xfrm>
            <a:prstGeom prst="line">
              <a:avLst/>
            </a:prstGeom>
            <a:noFill/>
            <a:ln w="19050">
              <a:solidFill>
                <a:srgbClr val="EE801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3151" name="Group 79"/>
          <p:cNvGrpSpPr>
            <a:grpSpLocks/>
          </p:cNvGrpSpPr>
          <p:nvPr userDrawn="1"/>
        </p:nvGrpSpPr>
        <p:grpSpPr bwMode="auto">
          <a:xfrm>
            <a:off x="6019800" y="2743200"/>
            <a:ext cx="153988" cy="152400"/>
            <a:chOff x="527" y="3456"/>
            <a:chExt cx="97" cy="96"/>
          </a:xfrm>
        </p:grpSpPr>
        <p:sp>
          <p:nvSpPr>
            <p:cNvPr id="3152" name="Line 80"/>
            <p:cNvSpPr>
              <a:spLocks noChangeShapeType="1"/>
            </p:cNvSpPr>
            <p:nvPr userDrawn="1"/>
          </p:nvSpPr>
          <p:spPr bwMode="auto">
            <a:xfrm>
              <a:off x="527" y="3504"/>
              <a:ext cx="96" cy="0"/>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53" name="Line 81"/>
            <p:cNvSpPr>
              <a:spLocks noChangeShapeType="1"/>
            </p:cNvSpPr>
            <p:nvPr userDrawn="1"/>
          </p:nvSpPr>
          <p:spPr bwMode="auto">
            <a:xfrm>
              <a:off x="575" y="3456"/>
              <a:ext cx="0" cy="96"/>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54" name="Line 82"/>
            <p:cNvSpPr>
              <a:spLocks noChangeShapeType="1"/>
            </p:cNvSpPr>
            <p:nvPr userDrawn="1"/>
          </p:nvSpPr>
          <p:spPr bwMode="auto">
            <a:xfrm rot="2700000">
              <a:off x="528" y="3504"/>
              <a:ext cx="96" cy="0"/>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55" name="Line 83"/>
            <p:cNvSpPr>
              <a:spLocks noChangeShapeType="1"/>
            </p:cNvSpPr>
            <p:nvPr userDrawn="1"/>
          </p:nvSpPr>
          <p:spPr bwMode="auto">
            <a:xfrm rot="2700000">
              <a:off x="576" y="3456"/>
              <a:ext cx="0" cy="96"/>
            </a:xfrm>
            <a:prstGeom prst="line">
              <a:avLst/>
            </a:prstGeom>
            <a:noFill/>
            <a:ln w="19050">
              <a:solidFill>
                <a:srgbClr val="E51B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3156" name="Rectangle 84"/>
          <p:cNvSpPr>
            <a:spLocks noChangeArrowheads="1"/>
          </p:cNvSpPr>
          <p:nvPr userDrawn="1"/>
        </p:nvSpPr>
        <p:spPr bwMode="auto">
          <a:xfrm>
            <a:off x="238125" y="596106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2476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990600"/>
            <a:ext cx="1943100" cy="53340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85800" y="990600"/>
            <a:ext cx="5676900" cy="533400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27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7214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Modifier les styles du texte du masque</a:t>
            </a:r>
          </a:p>
        </p:txBody>
      </p:sp>
    </p:spTree>
    <p:extLst>
      <p:ext uri="{BB962C8B-B14F-4D97-AF65-F5344CB8AC3E}">
        <p14:creationId xmlns:p14="http://schemas.microsoft.com/office/powerpoint/2010/main" val="231344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85800" y="1752600"/>
            <a:ext cx="3810000" cy="4572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752600"/>
            <a:ext cx="3810000" cy="45720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0803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70317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38985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63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296161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Tree>
    <p:extLst>
      <p:ext uri="{BB962C8B-B14F-4D97-AF65-F5344CB8AC3E}">
        <p14:creationId xmlns:p14="http://schemas.microsoft.com/office/powerpoint/2010/main" val="336764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Rectangle 3"/>
          <p:cNvSpPr>
            <a:spLocks noGrp="1" noChangeArrowheads="1"/>
          </p:cNvSpPr>
          <p:nvPr>
            <p:ph type="body" idx="1"/>
          </p:nvPr>
        </p:nvSpPr>
        <p:spPr bwMode="auto">
          <a:xfrm>
            <a:off x="685800" y="1752600"/>
            <a:ext cx="7772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33" name="Rectangle 9"/>
          <p:cNvSpPr>
            <a:spLocks noChangeArrowheads="1"/>
          </p:cNvSpPr>
          <p:nvPr userDrawn="1"/>
        </p:nvSpPr>
        <p:spPr bwMode="auto">
          <a:xfrm>
            <a:off x="1295400" y="6553200"/>
            <a:ext cx="6553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46" tIns="47874" rIns="95746" bIns="47874" anchor="ctr"/>
          <a:lstStyle>
            <a:lvl1pPr defTabSz="957263">
              <a:defRPr sz="2400">
                <a:solidFill>
                  <a:schemeClr val="tx1"/>
                </a:solidFill>
                <a:latin typeface="Arial" panose="020B0604020202020204" pitchFamily="34" charset="0"/>
                <a:ea typeface="ヒラギノ角ゴ Pro W3" pitchFamily="48" charset="-128"/>
              </a:defRPr>
            </a:lvl1pPr>
            <a:lvl2pPr marL="479425" defTabSz="957263">
              <a:defRPr sz="2400">
                <a:solidFill>
                  <a:schemeClr val="tx1"/>
                </a:solidFill>
                <a:latin typeface="Arial" panose="020B0604020202020204" pitchFamily="34" charset="0"/>
                <a:ea typeface="ヒラギノ角ゴ Pro W3" pitchFamily="48" charset="-128"/>
              </a:defRPr>
            </a:lvl2pPr>
            <a:lvl3pPr marL="957263" defTabSz="957263">
              <a:defRPr sz="2400">
                <a:solidFill>
                  <a:schemeClr val="tx1"/>
                </a:solidFill>
                <a:latin typeface="Arial" panose="020B0604020202020204" pitchFamily="34" charset="0"/>
                <a:ea typeface="ヒラギノ角ゴ Pro W3" pitchFamily="48" charset="-128"/>
              </a:defRPr>
            </a:lvl3pPr>
            <a:lvl4pPr marL="1436688" defTabSz="957263">
              <a:defRPr sz="2400">
                <a:solidFill>
                  <a:schemeClr val="tx1"/>
                </a:solidFill>
                <a:latin typeface="Arial" panose="020B0604020202020204" pitchFamily="34" charset="0"/>
                <a:ea typeface="ヒラギノ角ゴ Pro W3" pitchFamily="48" charset="-128"/>
              </a:defRPr>
            </a:lvl4pPr>
            <a:lvl5pPr marL="1916113" defTabSz="957263">
              <a:defRPr sz="2400">
                <a:solidFill>
                  <a:schemeClr val="tx1"/>
                </a:solidFill>
                <a:latin typeface="Arial" panose="020B0604020202020204" pitchFamily="34" charset="0"/>
                <a:ea typeface="ヒラギノ角ゴ Pro W3" pitchFamily="48" charset="-128"/>
              </a:defRPr>
            </a:lvl5pPr>
            <a:lvl6pPr marL="2373313" defTabSz="957263"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6pPr>
            <a:lvl7pPr marL="2830513" defTabSz="957263"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7pPr>
            <a:lvl8pPr marL="3287713" defTabSz="957263"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8pPr>
            <a:lvl9pPr marL="3744913" defTabSz="957263" eaLnBrk="0" fontAlgn="base" hangingPunct="0">
              <a:spcBef>
                <a:spcPct val="0"/>
              </a:spcBef>
              <a:spcAft>
                <a:spcPct val="0"/>
              </a:spcAft>
              <a:defRPr sz="2400">
                <a:solidFill>
                  <a:schemeClr val="tx1"/>
                </a:solidFill>
                <a:latin typeface="Arial" panose="020B0604020202020204" pitchFamily="34" charset="0"/>
                <a:ea typeface="ヒラギノ角ゴ Pro W3" pitchFamily="48" charset="-128"/>
              </a:defRPr>
            </a:lvl9pPr>
          </a:lstStyle>
          <a:p>
            <a:pPr algn="ctr" eaLnBrk="1" hangingPunct="1"/>
            <a:fld id="{04DBC3E9-5542-4483-A327-273D66667CAE}" type="slidenum">
              <a:rPr lang="fr-FR" altLang="fr-FR" sz="1000" baseline="0">
                <a:solidFill>
                  <a:srgbClr val="635F5F"/>
                </a:solidFill>
              </a:rPr>
              <a:pPr algn="ctr" eaLnBrk="1" hangingPunct="1"/>
              <a:t>‹N°›</a:t>
            </a:fld>
            <a:endParaRPr lang="fr-FR" altLang="fr-FR" sz="1000" baseline="0">
              <a:solidFill>
                <a:srgbClr val="635F5F"/>
              </a:solidFill>
            </a:endParaRPr>
          </a:p>
        </p:txBody>
      </p:sp>
      <p:pic>
        <p:nvPicPr>
          <p:cNvPr id="1034" name="Picture 10" descr="bande1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77000"/>
            <a:ext cx="91440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ufolep-logo-rv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551238" y="209550"/>
            <a:ext cx="20113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bande1pp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876300"/>
            <a:ext cx="9144000" cy="381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400" kern="1200">
          <a:solidFill>
            <a:srgbClr val="EE8019"/>
          </a:solidFill>
          <a:latin typeface="+mj-lt"/>
          <a:ea typeface="+mj-ea"/>
          <a:cs typeface="+mj-cs"/>
        </a:defRPr>
      </a:lvl1pPr>
      <a:lvl2pPr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2pPr>
      <a:lvl3pPr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3pPr>
      <a:lvl4pPr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4pPr>
      <a:lvl5pPr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5pPr>
      <a:lvl6pPr marL="457200"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6pPr>
      <a:lvl7pPr marL="914400"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7pPr>
      <a:lvl8pPr marL="1371600"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8pPr>
      <a:lvl9pPr marL="1828800" algn="l" rtl="0" eaLnBrk="1" fontAlgn="base" hangingPunct="1">
        <a:spcBef>
          <a:spcPct val="0"/>
        </a:spcBef>
        <a:spcAft>
          <a:spcPct val="0"/>
        </a:spcAft>
        <a:defRPr sz="2400">
          <a:solidFill>
            <a:srgbClr val="EE8019"/>
          </a:solidFill>
          <a:latin typeface="Arial" panose="020B0604020202020204" pitchFamily="34" charset="0"/>
          <a:ea typeface="ヒラギノ角ゴ Pro W3" pitchFamily="48" charset="-128"/>
        </a:defRPr>
      </a:lvl9pPr>
    </p:titleStyle>
    <p:bodyStyle>
      <a:lvl1pPr marL="290513" indent="-290513" algn="l" rtl="0" eaLnBrk="1" fontAlgn="base" hangingPunct="1">
        <a:spcBef>
          <a:spcPct val="20000"/>
        </a:spcBef>
        <a:spcAft>
          <a:spcPct val="0"/>
        </a:spcAft>
        <a:buClr>
          <a:srgbClr val="B0CB52"/>
        </a:buClr>
        <a:buSzPct val="70000"/>
        <a:buFont typeface="Zapf Dingbats" pitchFamily="48" charset="2"/>
        <a:buChar char=""/>
        <a:defRPr sz="2000" kern="1200">
          <a:solidFill>
            <a:srgbClr val="00A09E"/>
          </a:solidFill>
          <a:latin typeface="+mn-lt"/>
          <a:ea typeface="+mn-ea"/>
          <a:cs typeface="+mn-cs"/>
        </a:defRPr>
      </a:lvl1pPr>
      <a:lvl2pPr marL="954088" indent="-192088" algn="l" rtl="0" eaLnBrk="1" fontAlgn="base" hangingPunct="1">
        <a:spcBef>
          <a:spcPct val="20000"/>
        </a:spcBef>
        <a:spcAft>
          <a:spcPct val="0"/>
        </a:spcAft>
        <a:buClr>
          <a:srgbClr val="B0CB52"/>
        </a:buClr>
        <a:buChar char="–"/>
        <a:defRPr kern="1200">
          <a:solidFill>
            <a:schemeClr val="tx1"/>
          </a:solidFill>
          <a:latin typeface="+mn-lt"/>
          <a:ea typeface="+mn-ea"/>
          <a:cs typeface="+mn-cs"/>
        </a:defRPr>
      </a:lvl2pPr>
      <a:lvl3pPr marL="1525588" indent="-115888" algn="l" rtl="0" eaLnBrk="1" fontAlgn="base" hangingPunct="1">
        <a:spcBef>
          <a:spcPct val="20000"/>
        </a:spcBef>
        <a:spcAft>
          <a:spcPct val="0"/>
        </a:spcAft>
        <a:buClr>
          <a:srgbClr val="B0CB52"/>
        </a:buClr>
        <a:buFont typeface="Times" panose="02020603050405020304" pitchFamily="18" charset="0"/>
        <a:buChar char="•"/>
        <a:defRPr sz="1600" kern="1200">
          <a:solidFill>
            <a:schemeClr val="tx1"/>
          </a:solidFill>
          <a:latin typeface="+mn-lt"/>
          <a:ea typeface="+mn-ea"/>
          <a:cs typeface="+mn-cs"/>
        </a:defRPr>
      </a:lvl3pPr>
      <a:lvl4pPr marL="2339975" indent="-342900" algn="l" rtl="0" eaLnBrk="1" fontAlgn="base" hangingPunct="1">
        <a:spcBef>
          <a:spcPct val="20000"/>
        </a:spcBef>
        <a:spcAft>
          <a:spcPct val="0"/>
        </a:spcAft>
        <a:defRPr kern="1200">
          <a:solidFill>
            <a:schemeClr val="tx1"/>
          </a:solidFill>
          <a:latin typeface="+mn-lt"/>
          <a:ea typeface="+mn-ea"/>
          <a:cs typeface="+mn-cs"/>
        </a:defRPr>
      </a:lvl4pPr>
      <a:lvl5pPr marL="2835275" indent="-3048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lecomptebenevole.associations.gouv.fr/login" TargetMode="External"/><Relationship Id="rId13"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hyperlink" Target="https://www.moncompteactivite.gouv.fr/cpa-prive/html/#/connexion" TargetMode="External"/><Relationship Id="rId5" Type="http://schemas.openxmlformats.org/officeDocument/2006/relationships/diagramQuickStyle" Target="../diagrams/quickStyle2.xml"/><Relationship Id="rId10" Type="http://schemas.openxmlformats.org/officeDocument/2006/relationships/image" Target="../media/image10.png"/><Relationship Id="rId4" Type="http://schemas.openxmlformats.org/officeDocument/2006/relationships/diagramLayout" Target="../diagrams/layout2.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ncompteactivite.gouv.fr/cpa-publi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egifrance.gouv.fr/affichCodeArticle.do?idArticle=LEGIARTI000018619914&amp;cidTexte=LEGITEXT000006069577"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lecompteasso.associations.gouv.fr/login" TargetMode="External"/><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www.youtube.com/watch?time_continue=132&amp;v=E1g99-IOe3w" TargetMode="Externa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01531-4D39-4655-A830-CD0B95393D84}"/>
              </a:ext>
            </a:extLst>
          </p:cNvPr>
          <p:cNvSpPr>
            <a:spLocks noGrp="1"/>
          </p:cNvSpPr>
          <p:nvPr>
            <p:ph type="ctrTitle"/>
          </p:nvPr>
        </p:nvSpPr>
        <p:spPr/>
        <p:txBody>
          <a:bodyPr/>
          <a:lstStyle/>
          <a:p>
            <a:r>
              <a:rPr lang="fr-FR" dirty="0"/>
              <a:t>Le compte engagement citoyen</a:t>
            </a:r>
          </a:p>
        </p:txBody>
      </p:sp>
      <p:sp>
        <p:nvSpPr>
          <p:cNvPr id="3" name="Sous-titre 2">
            <a:extLst>
              <a:ext uri="{FF2B5EF4-FFF2-40B4-BE49-F238E27FC236}">
                <a16:creationId xmlns:a16="http://schemas.microsoft.com/office/drawing/2014/main" id="{FD413176-9EC9-4658-97F9-54FBC479047D}"/>
              </a:ext>
            </a:extLst>
          </p:cNvPr>
          <p:cNvSpPr>
            <a:spLocks noGrp="1"/>
          </p:cNvSpPr>
          <p:nvPr>
            <p:ph type="subTitle" idx="1"/>
          </p:nvPr>
        </p:nvSpPr>
        <p:spPr>
          <a:xfrm>
            <a:off x="1066800" y="4077072"/>
            <a:ext cx="7086600" cy="381000"/>
          </a:xfrm>
        </p:spPr>
        <p:txBody>
          <a:bodyPr/>
          <a:lstStyle/>
          <a:p>
            <a:r>
              <a:rPr lang="fr-FR" dirty="0"/>
              <a:t>Vous êtes bénévole dans une association et vous souhaitez valoriser votre engagement, arrêtez-vous une minute pour lire ceci ! </a:t>
            </a:r>
          </a:p>
          <a:p>
            <a:endParaRPr lang="fr-FR" dirty="0"/>
          </a:p>
        </p:txBody>
      </p:sp>
      <p:pic>
        <p:nvPicPr>
          <p:cNvPr id="4" name="Image 3">
            <a:extLst>
              <a:ext uri="{FF2B5EF4-FFF2-40B4-BE49-F238E27FC236}">
                <a16:creationId xmlns:a16="http://schemas.microsoft.com/office/drawing/2014/main" id="{E0D35CD3-8E31-450C-8CA6-04187FA419C4}"/>
              </a:ext>
            </a:extLst>
          </p:cNvPr>
          <p:cNvPicPr/>
          <p:nvPr/>
        </p:nvPicPr>
        <p:blipFill>
          <a:blip r:embed="rId3" cstate="print">
            <a:extLst>
              <a:ext uri="{28A0092B-C50C-407E-A947-70E740481C1C}">
                <a14:useLocalDpi xmlns:a14="http://schemas.microsoft.com/office/drawing/2010/main" val="0"/>
              </a:ext>
            </a:extLst>
          </a:blip>
          <a:stretch>
            <a:fillRect/>
          </a:stretch>
        </p:blipFill>
        <p:spPr>
          <a:xfrm rot="20467794">
            <a:off x="616981" y="2093438"/>
            <a:ext cx="1333500" cy="700405"/>
          </a:xfrm>
          <a:prstGeom prst="rect">
            <a:avLst/>
          </a:prstGeom>
        </p:spPr>
      </p:pic>
    </p:spTree>
    <p:extLst>
      <p:ext uri="{BB962C8B-B14F-4D97-AF65-F5344CB8AC3E}">
        <p14:creationId xmlns:p14="http://schemas.microsoft.com/office/powerpoint/2010/main" val="37715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CA4B3E-6DAC-4774-B439-F480AF5D7FC0}"/>
              </a:ext>
            </a:extLst>
          </p:cNvPr>
          <p:cNvSpPr>
            <a:spLocks noGrp="1"/>
          </p:cNvSpPr>
          <p:nvPr>
            <p:ph type="title"/>
          </p:nvPr>
        </p:nvSpPr>
        <p:spPr/>
        <p:txBody>
          <a:bodyPr/>
          <a:lstStyle/>
          <a:p>
            <a:r>
              <a:rPr lang="fr-FR" b="1" dirty="0"/>
              <a:t>Action du bénévole</a:t>
            </a:r>
            <a:endParaRPr lang="fr-FR" dirty="0"/>
          </a:p>
        </p:txBody>
      </p:sp>
      <p:sp>
        <p:nvSpPr>
          <p:cNvPr id="3" name="Espace réservé du contenu 2">
            <a:extLst>
              <a:ext uri="{FF2B5EF4-FFF2-40B4-BE49-F238E27FC236}">
                <a16:creationId xmlns:a16="http://schemas.microsoft.com/office/drawing/2014/main" id="{05A8A014-73E7-4A2F-BCF5-6319D00E9010}"/>
              </a:ext>
            </a:extLst>
          </p:cNvPr>
          <p:cNvSpPr>
            <a:spLocks noGrp="1"/>
          </p:cNvSpPr>
          <p:nvPr>
            <p:ph idx="1"/>
          </p:nvPr>
        </p:nvSpPr>
        <p:spPr/>
        <p:txBody>
          <a:bodyPr/>
          <a:lstStyle/>
          <a:p>
            <a:endParaRPr lang="fr-FR"/>
          </a:p>
        </p:txBody>
      </p:sp>
      <p:graphicFrame>
        <p:nvGraphicFramePr>
          <p:cNvPr id="5" name="Diagramme 4">
            <a:extLst>
              <a:ext uri="{FF2B5EF4-FFF2-40B4-BE49-F238E27FC236}">
                <a16:creationId xmlns:a16="http://schemas.microsoft.com/office/drawing/2014/main" id="{6DC0B69F-62B9-4289-B17C-F1A23B1DADBB}"/>
              </a:ext>
            </a:extLst>
          </p:cNvPr>
          <p:cNvGraphicFramePr/>
          <p:nvPr>
            <p:extLst>
              <p:ext uri="{D42A27DB-BD31-4B8C-83A1-F6EECF244321}">
                <p14:modId xmlns:p14="http://schemas.microsoft.com/office/powerpoint/2010/main" val="3871877240"/>
              </p:ext>
            </p:extLst>
          </p:nvPr>
        </p:nvGraphicFramePr>
        <p:xfrm>
          <a:off x="971600" y="1828800"/>
          <a:ext cx="6343600" cy="37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hlinkClick r:id="rId8"/>
            <a:extLst>
              <a:ext uri="{FF2B5EF4-FFF2-40B4-BE49-F238E27FC236}">
                <a16:creationId xmlns:a16="http://schemas.microsoft.com/office/drawing/2014/main" id="{ED1C0F35-765F-4431-95A6-F979E2EE5237}"/>
              </a:ext>
            </a:extLst>
          </p:cNvPr>
          <p:cNvPicPr/>
          <p:nvPr/>
        </p:nvPicPr>
        <p:blipFill>
          <a:blip r:embed="rId9">
            <a:extLst>
              <a:ext uri="{28A0092B-C50C-407E-A947-70E740481C1C}">
                <a14:useLocalDpi xmlns:a14="http://schemas.microsoft.com/office/drawing/2010/main" val="0"/>
              </a:ext>
            </a:extLst>
          </a:blip>
          <a:stretch>
            <a:fillRect/>
          </a:stretch>
        </p:blipFill>
        <p:spPr>
          <a:xfrm>
            <a:off x="3419872" y="5166950"/>
            <a:ext cx="2880320" cy="844580"/>
          </a:xfrm>
          <a:prstGeom prst="rect">
            <a:avLst/>
          </a:prstGeom>
        </p:spPr>
      </p:pic>
      <p:pic>
        <p:nvPicPr>
          <p:cNvPr id="7" name="Image 6">
            <a:extLst>
              <a:ext uri="{FF2B5EF4-FFF2-40B4-BE49-F238E27FC236}">
                <a16:creationId xmlns:a16="http://schemas.microsoft.com/office/drawing/2014/main" id="{F96B3BE0-A791-4F14-A74E-130D22362C1B}"/>
              </a:ext>
            </a:extLst>
          </p:cNvPr>
          <p:cNvPicPr/>
          <p:nvPr/>
        </p:nvPicPr>
        <p:blipFill rotWithShape="1">
          <a:blip r:embed="rId10" cstate="print">
            <a:extLst>
              <a:ext uri="{28A0092B-C50C-407E-A947-70E740481C1C}">
                <a14:useLocalDpi xmlns:a14="http://schemas.microsoft.com/office/drawing/2010/main" val="0"/>
              </a:ext>
            </a:extLst>
          </a:blip>
          <a:srcRect l="20616" t="5567" r="22483" b="23109"/>
          <a:stretch/>
        </p:blipFill>
        <p:spPr bwMode="auto">
          <a:xfrm rot="20358700">
            <a:off x="6003984" y="5711366"/>
            <a:ext cx="337185" cy="422910"/>
          </a:xfrm>
          <a:prstGeom prst="rect">
            <a:avLst/>
          </a:prstGeom>
          <a:noFill/>
          <a:ln>
            <a:noFill/>
          </a:ln>
          <a:extLst>
            <a:ext uri="{53640926-AAD7-44D8-BBD7-CCE9431645EC}">
              <a14:shadowObscured xmlns:a14="http://schemas.microsoft.com/office/drawing/2010/main"/>
            </a:ext>
          </a:extLst>
        </p:spPr>
      </p:pic>
      <p:pic>
        <p:nvPicPr>
          <p:cNvPr id="8" name="Image 7">
            <a:hlinkClick r:id="rId11"/>
            <a:extLst>
              <a:ext uri="{FF2B5EF4-FFF2-40B4-BE49-F238E27FC236}">
                <a16:creationId xmlns:a16="http://schemas.microsoft.com/office/drawing/2014/main" id="{B1D26EC2-50E8-4159-965E-8D24E34B0EE0}"/>
              </a:ext>
            </a:extLst>
          </p:cNvPr>
          <p:cNvPicPr/>
          <p:nvPr/>
        </p:nvPicPr>
        <p:blipFill>
          <a:blip r:embed="rId12">
            <a:extLst>
              <a:ext uri="{28A0092B-C50C-407E-A947-70E740481C1C}">
                <a14:useLocalDpi xmlns:a14="http://schemas.microsoft.com/office/drawing/2010/main" val="0"/>
              </a:ext>
            </a:extLst>
          </a:blip>
          <a:stretch>
            <a:fillRect/>
          </a:stretch>
        </p:blipFill>
        <p:spPr>
          <a:xfrm>
            <a:off x="6962825" y="3457575"/>
            <a:ext cx="1276350" cy="581025"/>
          </a:xfrm>
          <a:prstGeom prst="rect">
            <a:avLst/>
          </a:prstGeom>
        </p:spPr>
      </p:pic>
      <p:pic>
        <p:nvPicPr>
          <p:cNvPr id="9" name="Image 8">
            <a:extLst>
              <a:ext uri="{FF2B5EF4-FFF2-40B4-BE49-F238E27FC236}">
                <a16:creationId xmlns:a16="http://schemas.microsoft.com/office/drawing/2014/main" id="{B8DA0F3B-8151-4296-943A-FE98A862C251}"/>
              </a:ext>
            </a:extLst>
          </p:cNvPr>
          <p:cNvPicPr/>
          <p:nvPr/>
        </p:nvPicPr>
        <p:blipFill rotWithShape="1">
          <a:blip r:embed="rId10" cstate="print">
            <a:extLst>
              <a:ext uri="{28A0092B-C50C-407E-A947-70E740481C1C}">
                <a14:useLocalDpi xmlns:a14="http://schemas.microsoft.com/office/drawing/2010/main" val="0"/>
              </a:ext>
            </a:extLst>
          </a:blip>
          <a:srcRect l="20616" t="5567" r="22483" b="23109"/>
          <a:stretch/>
        </p:blipFill>
        <p:spPr bwMode="auto">
          <a:xfrm rot="20358700">
            <a:off x="8235851" y="3827144"/>
            <a:ext cx="337185" cy="422910"/>
          </a:xfrm>
          <a:prstGeom prst="rect">
            <a:avLst/>
          </a:prstGeom>
          <a:noFill/>
          <a:ln>
            <a:noFill/>
          </a:ln>
          <a:extLst>
            <a:ext uri="{53640926-AAD7-44D8-BBD7-CCE9431645EC}">
              <a14:shadowObscured xmlns:a14="http://schemas.microsoft.com/office/drawing/2010/main"/>
            </a:ext>
          </a:extLst>
        </p:spPr>
      </p:pic>
      <p:pic>
        <p:nvPicPr>
          <p:cNvPr id="4" name="Image 3">
            <a:extLst>
              <a:ext uri="{FF2B5EF4-FFF2-40B4-BE49-F238E27FC236}">
                <a16:creationId xmlns:a16="http://schemas.microsoft.com/office/drawing/2014/main" id="{7BA35558-2C11-429C-AA3D-5ECC1C6385D8}"/>
              </a:ext>
            </a:extLst>
          </p:cNvPr>
          <p:cNvPicPr>
            <a:picLocks noChangeAspect="1"/>
          </p:cNvPicPr>
          <p:nvPr/>
        </p:nvPicPr>
        <p:blipFill rotWithShape="1">
          <a:blip r:embed="rId13"/>
          <a:srcRect l="12988" r="12584"/>
          <a:stretch/>
        </p:blipFill>
        <p:spPr>
          <a:xfrm>
            <a:off x="14200" y="7602"/>
            <a:ext cx="9129800" cy="6899945"/>
          </a:xfrm>
          <a:prstGeom prst="rect">
            <a:avLst/>
          </a:prstGeom>
        </p:spPr>
      </p:pic>
    </p:spTree>
    <p:extLst>
      <p:ext uri="{BB962C8B-B14F-4D97-AF65-F5344CB8AC3E}">
        <p14:creationId xmlns:p14="http://schemas.microsoft.com/office/powerpoint/2010/main" val="378466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AA78C-1EF5-4DA5-AF6E-971F02D3F56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F7535E2-8DCE-4ED5-8C21-D73EFC3A1F0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265A44FE-9A8D-452E-ABE6-DE55D2EBC09E}"/>
              </a:ext>
            </a:extLst>
          </p:cNvPr>
          <p:cNvPicPr>
            <a:picLocks noChangeAspect="1"/>
          </p:cNvPicPr>
          <p:nvPr/>
        </p:nvPicPr>
        <p:blipFill>
          <a:blip r:embed="rId3"/>
          <a:stretch>
            <a:fillRect/>
          </a:stretch>
        </p:blipFill>
        <p:spPr>
          <a:xfrm>
            <a:off x="1331640" y="1295400"/>
            <a:ext cx="6804248" cy="4151745"/>
          </a:xfrm>
          <a:prstGeom prst="rect">
            <a:avLst/>
          </a:prstGeom>
        </p:spPr>
      </p:pic>
    </p:spTree>
    <p:extLst>
      <p:ext uri="{BB962C8B-B14F-4D97-AF65-F5344CB8AC3E}">
        <p14:creationId xmlns:p14="http://schemas.microsoft.com/office/powerpoint/2010/main" val="236880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3358B-6C79-43E8-BE4E-13564631212F}"/>
              </a:ext>
            </a:extLst>
          </p:cNvPr>
          <p:cNvSpPr>
            <a:spLocks noGrp="1"/>
          </p:cNvSpPr>
          <p:nvPr>
            <p:ph type="title"/>
          </p:nvPr>
        </p:nvSpPr>
        <p:spPr/>
        <p:txBody>
          <a:bodyPr/>
          <a:lstStyle/>
          <a:p>
            <a:r>
              <a:rPr lang="fr-FR" dirty="0"/>
              <a:t>Les heures cumulées pourront être utilisées : </a:t>
            </a:r>
          </a:p>
        </p:txBody>
      </p:sp>
      <p:sp>
        <p:nvSpPr>
          <p:cNvPr id="3" name="Espace réservé du contenu 2">
            <a:extLst>
              <a:ext uri="{FF2B5EF4-FFF2-40B4-BE49-F238E27FC236}">
                <a16:creationId xmlns:a16="http://schemas.microsoft.com/office/drawing/2014/main" id="{07799D55-EBF3-4DCA-9417-5E69353A15CC}"/>
              </a:ext>
            </a:extLst>
          </p:cNvPr>
          <p:cNvSpPr>
            <a:spLocks noGrp="1"/>
          </p:cNvSpPr>
          <p:nvPr>
            <p:ph idx="1"/>
          </p:nvPr>
        </p:nvSpPr>
        <p:spPr/>
        <p:txBody>
          <a:bodyPr/>
          <a:lstStyle/>
          <a:p>
            <a:pPr lvl="0"/>
            <a:r>
              <a:rPr lang="fr-FR" dirty="0"/>
              <a:t>Pour suivre des formations éligibles au compte personnel de formation (Formations éligibles disponibles sur votre </a:t>
            </a:r>
            <a:r>
              <a:rPr lang="fr-FR" u="sng" dirty="0">
                <a:hlinkClick r:id="rId3"/>
              </a:rPr>
              <a:t>compte personnel d’activité</a:t>
            </a:r>
            <a:r>
              <a:rPr lang="fr-FR" dirty="0"/>
              <a:t> exemple : permis de conduire, bilan de compétences, accompagnement à la création d’entreprise…)</a:t>
            </a:r>
          </a:p>
          <a:p>
            <a:pPr marL="0" lvl="0" indent="0">
              <a:buNone/>
            </a:pPr>
            <a:endParaRPr lang="fr-FR" dirty="0"/>
          </a:p>
          <a:p>
            <a:pPr lvl="0"/>
            <a:r>
              <a:rPr lang="fr-FR" dirty="0"/>
              <a:t>Pour suivre des formations spécifiques aux bénévoles associatifs (définis dans le courant de l’année par le gouvernement – informations à venir) </a:t>
            </a:r>
          </a:p>
          <a:p>
            <a:endParaRPr lang="fr-FR" dirty="0"/>
          </a:p>
        </p:txBody>
      </p:sp>
    </p:spTree>
    <p:extLst>
      <p:ext uri="{BB962C8B-B14F-4D97-AF65-F5344CB8AC3E}">
        <p14:creationId xmlns:p14="http://schemas.microsoft.com/office/powerpoint/2010/main" val="690985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608FD-49D3-47EC-ABCC-750048C8B06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43A65E6-DABC-49F4-965F-325C87DB6F82}"/>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F8406CAD-7FC9-44EB-90A4-D9D0651ABA1D}"/>
              </a:ext>
            </a:extLst>
          </p:cNvPr>
          <p:cNvPicPr>
            <a:picLocks noChangeAspect="1"/>
          </p:cNvPicPr>
          <p:nvPr/>
        </p:nvPicPr>
        <p:blipFill>
          <a:blip r:embed="rId3"/>
          <a:stretch>
            <a:fillRect/>
          </a:stretch>
        </p:blipFill>
        <p:spPr>
          <a:xfrm>
            <a:off x="623466" y="1600200"/>
            <a:ext cx="7834734" cy="4025504"/>
          </a:xfrm>
          <a:prstGeom prst="rect">
            <a:avLst/>
          </a:prstGeom>
        </p:spPr>
      </p:pic>
    </p:spTree>
    <p:extLst>
      <p:ext uri="{BB962C8B-B14F-4D97-AF65-F5344CB8AC3E}">
        <p14:creationId xmlns:p14="http://schemas.microsoft.com/office/powerpoint/2010/main" val="1408718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78801-1798-4ADB-A1CD-D16743A10D71}"/>
              </a:ext>
            </a:extLst>
          </p:cNvPr>
          <p:cNvSpPr>
            <a:spLocks noGrp="1"/>
          </p:cNvSpPr>
          <p:nvPr>
            <p:ph type="title"/>
          </p:nvPr>
        </p:nvSpPr>
        <p:spPr/>
        <p:txBody>
          <a:bodyPr/>
          <a:lstStyle/>
          <a:p>
            <a:r>
              <a:rPr lang="fr-FR" dirty="0"/>
              <a:t>Valorisation </a:t>
            </a:r>
          </a:p>
        </p:txBody>
      </p:sp>
      <p:sp>
        <p:nvSpPr>
          <p:cNvPr id="3" name="Espace réservé du contenu 2">
            <a:extLst>
              <a:ext uri="{FF2B5EF4-FFF2-40B4-BE49-F238E27FC236}">
                <a16:creationId xmlns:a16="http://schemas.microsoft.com/office/drawing/2014/main" id="{41258DFE-49D3-44D5-AE64-05D72301CD37}"/>
              </a:ext>
            </a:extLst>
          </p:cNvPr>
          <p:cNvSpPr>
            <a:spLocks noGrp="1"/>
          </p:cNvSpPr>
          <p:nvPr>
            <p:ph idx="1"/>
          </p:nvPr>
        </p:nvSpPr>
        <p:spPr/>
        <p:txBody>
          <a:bodyPr/>
          <a:lstStyle/>
          <a:p>
            <a:r>
              <a:rPr lang="fr-FR" dirty="0"/>
              <a:t>Depuis le 1</a:t>
            </a:r>
            <a:r>
              <a:rPr lang="fr-FR" baseline="30000" dirty="0"/>
              <a:t>er</a:t>
            </a:r>
            <a:r>
              <a:rPr lang="fr-FR" dirty="0"/>
              <a:t> janvier 2019, les heures formation acquises au titre d’une action de bénévolat sont converties en euros (12€ pour une heure sur un maximum de 20 heures). Le montant annuel des droits acquis est de 240€</a:t>
            </a:r>
          </a:p>
          <a:p>
            <a:r>
              <a:rPr lang="fr-FR" dirty="0"/>
              <a:t>Ce montant est un forfait, il n’est pas proportionnel au nombre d’heure de bénévolat effectué</a:t>
            </a:r>
          </a:p>
          <a:p>
            <a:r>
              <a:rPr lang="fr-FR" dirty="0"/>
              <a:t>Il peut se cumuler d’une année sur l’autre dans la limite de 720€ (soit 3 années de valorisation de bénévolat) </a:t>
            </a:r>
          </a:p>
          <a:p>
            <a:r>
              <a:rPr lang="fr-FR" dirty="0"/>
              <a:t>Ces 240€ peuvent se cumuler aux autres droits acquis au titre de votre compte personnel de formation (CPF privé et public)</a:t>
            </a:r>
          </a:p>
          <a:p>
            <a:r>
              <a:rPr lang="fr-FR" dirty="0"/>
              <a:t>Ce montant peut exclusivement servir à financer les formations citées</a:t>
            </a:r>
          </a:p>
          <a:p>
            <a:r>
              <a:rPr lang="fr-FR" dirty="0"/>
              <a:t>Il n’y a pas d’obligation d’utilisation de cette somme dans un temps imparti (choix libre)</a:t>
            </a:r>
          </a:p>
          <a:p>
            <a:endParaRPr lang="fr-FR" dirty="0"/>
          </a:p>
        </p:txBody>
      </p:sp>
    </p:spTree>
    <p:extLst>
      <p:ext uri="{BB962C8B-B14F-4D97-AF65-F5344CB8AC3E}">
        <p14:creationId xmlns:p14="http://schemas.microsoft.com/office/powerpoint/2010/main" val="412641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AA78C-1EF5-4DA5-AF6E-971F02D3F56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F7535E2-8DCE-4ED5-8C21-D73EFC3A1F0F}"/>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265A44FE-9A8D-452E-ABE6-DE55D2EBC09E}"/>
              </a:ext>
            </a:extLst>
          </p:cNvPr>
          <p:cNvPicPr>
            <a:picLocks noChangeAspect="1"/>
          </p:cNvPicPr>
          <p:nvPr/>
        </p:nvPicPr>
        <p:blipFill>
          <a:blip r:embed="rId2"/>
          <a:stretch>
            <a:fillRect/>
          </a:stretch>
        </p:blipFill>
        <p:spPr>
          <a:xfrm>
            <a:off x="1331640" y="1295400"/>
            <a:ext cx="6804248" cy="4151745"/>
          </a:xfrm>
          <a:prstGeom prst="rect">
            <a:avLst/>
          </a:prstGeom>
        </p:spPr>
      </p:pic>
    </p:spTree>
    <p:extLst>
      <p:ext uri="{BB962C8B-B14F-4D97-AF65-F5344CB8AC3E}">
        <p14:creationId xmlns:p14="http://schemas.microsoft.com/office/powerpoint/2010/main" val="39466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51D6895-C829-4E76-BA06-6192C18765C5}"/>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E67D320E-435B-4F66-9245-7247B0FA583C}"/>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7544" y="990600"/>
            <a:ext cx="3816424" cy="889996"/>
          </a:xfrm>
        </p:spPr>
      </p:pic>
      <p:sp>
        <p:nvSpPr>
          <p:cNvPr id="7" name="Espace réservé du contenu 2">
            <a:extLst>
              <a:ext uri="{FF2B5EF4-FFF2-40B4-BE49-F238E27FC236}">
                <a16:creationId xmlns:a16="http://schemas.microsoft.com/office/drawing/2014/main" id="{8D7C37AF-A71D-4491-BAA6-396F1D032772}"/>
              </a:ext>
            </a:extLst>
          </p:cNvPr>
          <p:cNvSpPr txBox="1">
            <a:spLocks/>
          </p:cNvSpPr>
          <p:nvPr/>
        </p:nvSpPr>
        <p:spPr bwMode="auto">
          <a:xfrm>
            <a:off x="685800" y="2060848"/>
            <a:ext cx="7772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290513" indent="-290513" algn="l" rtl="0" eaLnBrk="1" fontAlgn="base" hangingPunct="1">
              <a:spcBef>
                <a:spcPct val="20000"/>
              </a:spcBef>
              <a:spcAft>
                <a:spcPct val="0"/>
              </a:spcAft>
              <a:buClr>
                <a:srgbClr val="B0CB52"/>
              </a:buClr>
              <a:buSzPct val="70000"/>
              <a:buFont typeface="Zapf Dingbats" pitchFamily="48" charset="2"/>
              <a:buChar char=""/>
              <a:defRPr sz="2000" kern="1200">
                <a:solidFill>
                  <a:srgbClr val="00A09E"/>
                </a:solidFill>
                <a:latin typeface="+mn-lt"/>
                <a:ea typeface="+mn-ea"/>
                <a:cs typeface="+mn-cs"/>
              </a:defRPr>
            </a:lvl1pPr>
            <a:lvl2pPr marL="954088" indent="-192088" algn="l" rtl="0" eaLnBrk="1" fontAlgn="base" hangingPunct="1">
              <a:spcBef>
                <a:spcPct val="20000"/>
              </a:spcBef>
              <a:spcAft>
                <a:spcPct val="0"/>
              </a:spcAft>
              <a:buClr>
                <a:srgbClr val="B0CB52"/>
              </a:buClr>
              <a:buChar char="–"/>
              <a:defRPr kern="1200">
                <a:solidFill>
                  <a:schemeClr val="tx1"/>
                </a:solidFill>
                <a:latin typeface="+mn-lt"/>
                <a:ea typeface="+mn-ea"/>
                <a:cs typeface="+mn-cs"/>
              </a:defRPr>
            </a:lvl2pPr>
            <a:lvl3pPr marL="1525588" indent="-115888" algn="l" rtl="0" eaLnBrk="1" fontAlgn="base" hangingPunct="1">
              <a:spcBef>
                <a:spcPct val="20000"/>
              </a:spcBef>
              <a:spcAft>
                <a:spcPct val="0"/>
              </a:spcAft>
              <a:buClr>
                <a:srgbClr val="B0CB52"/>
              </a:buClr>
              <a:buFont typeface="Times" panose="02020603050405020304" pitchFamily="18" charset="0"/>
              <a:buChar char="•"/>
              <a:defRPr sz="1600" kern="1200">
                <a:solidFill>
                  <a:schemeClr val="tx1"/>
                </a:solidFill>
                <a:latin typeface="+mn-lt"/>
                <a:ea typeface="+mn-ea"/>
                <a:cs typeface="+mn-cs"/>
              </a:defRPr>
            </a:lvl3pPr>
            <a:lvl4pPr marL="2339975" indent="-342900" algn="l" rtl="0" eaLnBrk="1" fontAlgn="base" hangingPunct="1">
              <a:spcBef>
                <a:spcPct val="20000"/>
              </a:spcBef>
              <a:spcAft>
                <a:spcPct val="0"/>
              </a:spcAft>
              <a:defRPr kern="1200">
                <a:solidFill>
                  <a:schemeClr val="tx1"/>
                </a:solidFill>
                <a:latin typeface="+mn-lt"/>
                <a:ea typeface="+mn-ea"/>
                <a:cs typeface="+mn-cs"/>
              </a:defRPr>
            </a:lvl4pPr>
            <a:lvl5pPr marL="2835275" indent="-3048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Zapf Dingbats" pitchFamily="48" charset="2"/>
              <a:buNone/>
            </a:pPr>
            <a:r>
              <a:rPr lang="fr-FR" baseline="0" dirty="0">
                <a:solidFill>
                  <a:srgbClr val="B0CB52"/>
                </a:solidFill>
              </a:rPr>
              <a:t>Pour le volontaire en service civique quelles différences ? </a:t>
            </a:r>
          </a:p>
          <a:p>
            <a:r>
              <a:rPr lang="fr-FR" baseline="0" dirty="0"/>
              <a:t>Le volontaire en service civique n’a pas besoin de déclarer ses heures d’engagement</a:t>
            </a:r>
          </a:p>
          <a:p>
            <a:r>
              <a:rPr lang="fr-FR" baseline="0" dirty="0"/>
              <a:t>Elles sont automatiquement créditées sur son compte personnel d‘activité</a:t>
            </a:r>
          </a:p>
          <a:p>
            <a:r>
              <a:rPr lang="fr-FR" baseline="0" dirty="0"/>
              <a:t>Le volontaire doit faire une mission de minimum 6 mois en continu. Les 6 mois peuvent se chevaucher d’une année sur l’autre</a:t>
            </a:r>
          </a:p>
          <a:p>
            <a:r>
              <a:rPr lang="fr-FR" baseline="0" dirty="0"/>
              <a:t>Les droits à la formation s’élèvent également à 20H soit 240€ </a:t>
            </a:r>
          </a:p>
          <a:p>
            <a:pPr marL="0" indent="0">
              <a:buNone/>
            </a:pPr>
            <a:endParaRPr lang="fr-FR" baseline="0" dirty="0"/>
          </a:p>
          <a:p>
            <a:endParaRPr lang="fr-FR" baseline="0" dirty="0"/>
          </a:p>
          <a:p>
            <a:endParaRPr lang="fr-FR" baseline="0" dirty="0"/>
          </a:p>
        </p:txBody>
      </p:sp>
    </p:spTree>
    <p:extLst>
      <p:ext uri="{BB962C8B-B14F-4D97-AF65-F5344CB8AC3E}">
        <p14:creationId xmlns:p14="http://schemas.microsoft.com/office/powerpoint/2010/main" val="1172463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78C2AB-7CEE-4EB4-8CA9-26515AF56F6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62E2061-BE31-4C6C-873B-C26EA0BD69C0}"/>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364476A1-64A7-4D63-BC55-86FDDE9D3E06}"/>
              </a:ext>
            </a:extLst>
          </p:cNvPr>
          <p:cNvPicPr>
            <a:picLocks noChangeAspect="1"/>
          </p:cNvPicPr>
          <p:nvPr/>
        </p:nvPicPr>
        <p:blipFill>
          <a:blip r:embed="rId3"/>
          <a:stretch>
            <a:fillRect/>
          </a:stretch>
        </p:blipFill>
        <p:spPr>
          <a:xfrm>
            <a:off x="467544" y="1143000"/>
            <a:ext cx="8482590" cy="4572000"/>
          </a:xfrm>
          <a:prstGeom prst="rect">
            <a:avLst/>
          </a:prstGeom>
        </p:spPr>
      </p:pic>
      <p:pic>
        <p:nvPicPr>
          <p:cNvPr id="5" name="Image 4">
            <a:extLst>
              <a:ext uri="{FF2B5EF4-FFF2-40B4-BE49-F238E27FC236}">
                <a16:creationId xmlns:a16="http://schemas.microsoft.com/office/drawing/2014/main" id="{F9968276-BA9E-4559-90CC-7A34A2FA256D}"/>
              </a:ext>
            </a:extLst>
          </p:cNvPr>
          <p:cNvPicPr>
            <a:picLocks noChangeAspect="1"/>
          </p:cNvPicPr>
          <p:nvPr/>
        </p:nvPicPr>
        <p:blipFill>
          <a:blip r:embed="rId4"/>
          <a:stretch>
            <a:fillRect/>
          </a:stretch>
        </p:blipFill>
        <p:spPr>
          <a:xfrm>
            <a:off x="233772" y="1144460"/>
            <a:ext cx="8676456" cy="4613671"/>
          </a:xfrm>
          <a:prstGeom prst="rect">
            <a:avLst/>
          </a:prstGeom>
        </p:spPr>
      </p:pic>
    </p:spTree>
    <p:extLst>
      <p:ext uri="{BB962C8B-B14F-4D97-AF65-F5344CB8AC3E}">
        <p14:creationId xmlns:p14="http://schemas.microsoft.com/office/powerpoint/2010/main" val="1737758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98C31-8FD2-4EEA-96CC-7A6B648DCECA}"/>
              </a:ext>
            </a:extLst>
          </p:cNvPr>
          <p:cNvSpPr>
            <a:spLocks noGrp="1"/>
          </p:cNvSpPr>
          <p:nvPr>
            <p:ph type="title"/>
          </p:nvPr>
        </p:nvSpPr>
        <p:spPr>
          <a:xfrm>
            <a:off x="685800" y="1340768"/>
            <a:ext cx="7772400" cy="609600"/>
          </a:xfrm>
        </p:spPr>
        <p:txBody>
          <a:bodyPr/>
          <a:lstStyle/>
          <a:p>
            <a:r>
              <a:rPr lang="fr-FR" sz="1800" dirty="0"/>
              <a:t>Le compte engagement citoyen permet aux bénévoles de déclarer leurs heures de bénévolat pour les faire valoriser. La déclaration de ces heures leur </a:t>
            </a:r>
            <a:r>
              <a:rPr lang="fr-FR" sz="1800" b="1" dirty="0"/>
              <a:t>permet d’acquérir des droits à la formation</a:t>
            </a:r>
            <a:r>
              <a:rPr lang="fr-FR" sz="1800" dirty="0"/>
              <a:t>. Cumulez l’ensemble des conditions ci-dessous et vous êtes éligibles !</a:t>
            </a:r>
            <a:br>
              <a:rPr lang="fr-FR" sz="1800" dirty="0"/>
            </a:br>
            <a:endParaRPr lang="fr-FR" sz="1800" dirty="0"/>
          </a:p>
        </p:txBody>
      </p:sp>
      <p:pic>
        <p:nvPicPr>
          <p:cNvPr id="4" name="Espace réservé du contenu 3">
            <a:extLst>
              <a:ext uri="{FF2B5EF4-FFF2-40B4-BE49-F238E27FC236}">
                <a16:creationId xmlns:a16="http://schemas.microsoft.com/office/drawing/2014/main" id="{9341ABF9-20DD-4AB9-975F-836698B91FC0}"/>
              </a:ext>
            </a:extLst>
          </p:cNvPr>
          <p:cNvPicPr>
            <a:picLocks noGrp="1"/>
          </p:cNvPicPr>
          <p:nvPr>
            <p:ph idx="1"/>
          </p:nvPr>
        </p:nvPicPr>
        <p:blipFill rotWithShape="1">
          <a:blip r:embed="rId3">
            <a:extLst>
              <a:ext uri="{28A0092B-C50C-407E-A947-70E740481C1C}">
                <a14:useLocalDpi xmlns:a14="http://schemas.microsoft.com/office/drawing/2010/main" val="0"/>
              </a:ext>
            </a:extLst>
          </a:blip>
          <a:srcRect l="10102" t="3092" r="9705" b="16718"/>
          <a:stretch/>
        </p:blipFill>
        <p:spPr bwMode="auto">
          <a:xfrm>
            <a:off x="3131839" y="2636912"/>
            <a:ext cx="2943243" cy="2679576"/>
          </a:xfrm>
          <a:prstGeom prst="rect">
            <a:avLst/>
          </a:prstGeom>
          <a:noFill/>
          <a:ln>
            <a:noFill/>
          </a:ln>
          <a:extLst>
            <a:ext uri="{53640926-AAD7-44D8-BBD7-CCE9431645EC}">
              <a14:shadowObscured xmlns:a14="http://schemas.microsoft.com/office/drawing/2010/main"/>
            </a:ext>
          </a:extLst>
        </p:spPr>
      </p:pic>
      <p:sp>
        <p:nvSpPr>
          <p:cNvPr id="6" name="Zone de texte 38">
            <a:extLst>
              <a:ext uri="{FF2B5EF4-FFF2-40B4-BE49-F238E27FC236}">
                <a16:creationId xmlns:a16="http://schemas.microsoft.com/office/drawing/2014/main" id="{528F21CC-1FA0-485C-8543-F6CA27ED62A0}"/>
              </a:ext>
            </a:extLst>
          </p:cNvPr>
          <p:cNvSpPr txBox="1"/>
          <p:nvPr/>
        </p:nvSpPr>
        <p:spPr>
          <a:xfrm rot="16200000">
            <a:off x="4050030" y="3070870"/>
            <a:ext cx="1043940" cy="3200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2000" b="1" dirty="0">
                <a:effectLst/>
                <a:latin typeface="Arial" panose="020B0604020202020204" pitchFamily="34" charset="0"/>
                <a:ea typeface="Calibri" panose="020F0502020204030204" pitchFamily="34" charset="0"/>
                <a:cs typeface="Times New Roman" panose="02020603050405020304" pitchFamily="18" charset="0"/>
              </a:rPr>
              <a:t>Bénévoles</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Zone de texte 37">
            <a:extLst>
              <a:ext uri="{FF2B5EF4-FFF2-40B4-BE49-F238E27FC236}">
                <a16:creationId xmlns:a16="http://schemas.microsoft.com/office/drawing/2014/main" id="{9CBA78DE-78C1-4D9D-A163-D6A5416876BD}"/>
              </a:ext>
            </a:extLst>
          </p:cNvPr>
          <p:cNvSpPr txBox="1"/>
          <p:nvPr/>
        </p:nvSpPr>
        <p:spPr>
          <a:xfrm>
            <a:off x="977293" y="2878465"/>
            <a:ext cx="1514475" cy="352425"/>
          </a:xfrm>
          <a:prstGeom prst="rect">
            <a:avLst/>
          </a:prstGeom>
          <a:solidFill>
            <a:schemeClr val="lt1"/>
          </a:solidFill>
          <a:ln w="28575">
            <a:solidFill>
              <a:srgbClr val="EE801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800" dirty="0">
                <a:effectLst/>
                <a:latin typeface="+mn-lt"/>
                <a:ea typeface="Times New Roman" panose="02020603050405020304" pitchFamily="18" charset="0"/>
                <a:cs typeface="Times New Roman" panose="02020603050405020304" pitchFamily="18" charset="0"/>
              </a:rPr>
              <a:t>J’ai plus de 16 ans</a:t>
            </a:r>
            <a:endParaRPr lang="fr-FR" sz="1800" dirty="0">
              <a:effectLst/>
              <a:latin typeface="+mn-lt"/>
              <a:ea typeface="Calibri" panose="020F0502020204030204" pitchFamily="34" charset="0"/>
              <a:cs typeface="Times New Roman" panose="02020603050405020304" pitchFamily="18" charset="0"/>
            </a:endParaRPr>
          </a:p>
        </p:txBody>
      </p:sp>
      <p:sp>
        <p:nvSpPr>
          <p:cNvPr id="8" name="Zone de texte 19">
            <a:extLst>
              <a:ext uri="{FF2B5EF4-FFF2-40B4-BE49-F238E27FC236}">
                <a16:creationId xmlns:a16="http://schemas.microsoft.com/office/drawing/2014/main" id="{C5211E4E-0702-450D-ACDA-BF8423088CDD}"/>
              </a:ext>
            </a:extLst>
          </p:cNvPr>
          <p:cNvSpPr txBox="1"/>
          <p:nvPr/>
        </p:nvSpPr>
        <p:spPr>
          <a:xfrm>
            <a:off x="984540" y="3813840"/>
            <a:ext cx="1571235" cy="1847407"/>
          </a:xfrm>
          <a:prstGeom prst="rect">
            <a:avLst/>
          </a:prstGeom>
          <a:solidFill>
            <a:schemeClr val="lt1"/>
          </a:solidFill>
          <a:ln w="28575">
            <a:solidFill>
              <a:srgbClr val="00A09E"/>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fr-FR" sz="1800" dirty="0">
                <a:effectLst/>
                <a:latin typeface="+mn-lt"/>
                <a:ea typeface="Times New Roman" panose="02020603050405020304" pitchFamily="18" charset="0"/>
                <a:cs typeface="Times New Roman" panose="02020603050405020304" pitchFamily="18" charset="0"/>
              </a:rPr>
              <a:t>J’ai fait </a:t>
            </a:r>
            <a:r>
              <a:rPr lang="fr-FR" sz="1800" b="1" dirty="0">
                <a:effectLst/>
                <a:latin typeface="+mn-lt"/>
                <a:ea typeface="Times New Roman" panose="02020603050405020304" pitchFamily="18" charset="0"/>
                <a:cs typeface="Times New Roman" panose="02020603050405020304" pitchFamily="18" charset="0"/>
              </a:rPr>
              <a:t>au moins 200 heures de bénévolat</a:t>
            </a:r>
            <a:r>
              <a:rPr lang="fr-FR" sz="1800" dirty="0">
                <a:effectLst/>
                <a:latin typeface="+mn-lt"/>
                <a:ea typeface="Times New Roman" panose="02020603050405020304" pitchFamily="18" charset="0"/>
                <a:cs typeface="Times New Roman" panose="02020603050405020304" pitchFamily="18" charset="0"/>
              </a:rPr>
              <a:t> au cours de l’année civile dans une ou des associations (dont au moins 100h dans une association)</a:t>
            </a:r>
            <a:endParaRPr lang="fr-FR" sz="18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mn-lt"/>
                <a:ea typeface="Calibri" panose="020F0502020204030204" pitchFamily="34" charset="0"/>
                <a:cs typeface="Times New Roman" panose="02020603050405020304" pitchFamily="18" charset="0"/>
              </a:rPr>
              <a:t> </a:t>
            </a:r>
          </a:p>
        </p:txBody>
      </p:sp>
      <p:sp>
        <p:nvSpPr>
          <p:cNvPr id="9" name="Zone de texte 18">
            <a:extLst>
              <a:ext uri="{FF2B5EF4-FFF2-40B4-BE49-F238E27FC236}">
                <a16:creationId xmlns:a16="http://schemas.microsoft.com/office/drawing/2014/main" id="{7C652345-F624-4C6C-93D3-11B0C23D1877}"/>
              </a:ext>
            </a:extLst>
          </p:cNvPr>
          <p:cNvSpPr txBox="1"/>
          <p:nvPr/>
        </p:nvSpPr>
        <p:spPr>
          <a:xfrm>
            <a:off x="6372200" y="2212036"/>
            <a:ext cx="2185035" cy="1561491"/>
          </a:xfrm>
          <a:prstGeom prst="rect">
            <a:avLst/>
          </a:prstGeom>
          <a:solidFill>
            <a:schemeClr val="lt1"/>
          </a:solidFill>
          <a:ln w="28575">
            <a:solidFill>
              <a:srgbClr val="B0CB5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fr-FR" sz="1800" dirty="0">
                <a:effectLst/>
                <a:latin typeface="Arial" panose="020B0604020202020204" pitchFamily="34" charset="0"/>
                <a:ea typeface="Times New Roman" panose="02020603050405020304" pitchFamily="18" charset="0"/>
                <a:cs typeface="Times New Roman" panose="02020603050405020304" pitchFamily="18" charset="0"/>
              </a:rPr>
              <a:t>Je suis bénévole dans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l’organe de direction </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ou d’administration (comité directeur, bureau…) d’une ou de plusieurs associations,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ou</a:t>
            </a:r>
            <a:r>
              <a:rPr lang="fr-FR" sz="1800" dirty="0">
                <a:effectLst/>
                <a:latin typeface="Arial" panose="020B0604020202020204" pitchFamily="34" charset="0"/>
                <a:ea typeface="Times New Roman" panose="02020603050405020304" pitchFamily="18" charset="0"/>
                <a:cs typeface="Times New Roman" panose="02020603050405020304" pitchFamily="18" charset="0"/>
              </a:rPr>
              <a:t> je participe à l’encadrement d’autres </a:t>
            </a:r>
            <a:r>
              <a:rPr lang="fr-FR" sz="1800" b="1" dirty="0">
                <a:effectLst/>
                <a:latin typeface="Arial" panose="020B0604020202020204" pitchFamily="34" charset="0"/>
                <a:ea typeface="Times New Roman" panose="02020603050405020304" pitchFamily="18" charset="0"/>
                <a:cs typeface="Times New Roman" panose="02020603050405020304" pitchFamily="18" charset="0"/>
              </a:rPr>
              <a:t>bénévoles </a:t>
            </a:r>
            <a:endParaRPr lang="fr-FR"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4807896D-8266-489B-B74F-F9FAA19170FF}"/>
              </a:ext>
            </a:extLst>
          </p:cNvPr>
          <p:cNvSpPr/>
          <p:nvPr/>
        </p:nvSpPr>
        <p:spPr>
          <a:xfrm>
            <a:off x="5364088" y="5517232"/>
            <a:ext cx="3688763" cy="774251"/>
          </a:xfrm>
          <a:prstGeom prst="rect">
            <a:avLst/>
          </a:prstGeom>
          <a:ln w="28575">
            <a:solidFill>
              <a:srgbClr val="E51B58"/>
            </a:solidFill>
          </a:ln>
        </p:spPr>
        <p:txBody>
          <a:bodyPr wrap="square">
            <a:spAutoFit/>
          </a:bodyPr>
          <a:lstStyle/>
          <a:p>
            <a:pPr algn="ctr">
              <a:lnSpc>
                <a:spcPct val="107000"/>
              </a:lnSpc>
              <a:spcAft>
                <a:spcPts val="800"/>
              </a:spcAft>
            </a:pPr>
            <a:r>
              <a:rPr lang="fr-FR" sz="1800" dirty="0">
                <a:ea typeface="Calibri" panose="020F0502020204030204" pitchFamily="34" charset="0"/>
                <a:cs typeface="Times New Roman" panose="02020603050405020304" pitchFamily="18" charset="0"/>
              </a:rPr>
              <a:t>Si tu as fait un service civique d’au moins 6 mois, le compte engagement citoyen s’adresse aussi à toi !</a:t>
            </a:r>
          </a:p>
          <a:p>
            <a:pPr algn="ctr">
              <a:lnSpc>
                <a:spcPct val="107000"/>
              </a:lnSpc>
              <a:spcAft>
                <a:spcPts val="800"/>
              </a:spcAft>
            </a:pPr>
            <a:r>
              <a:rPr lang="fr-FR" sz="1800" dirty="0">
                <a:ea typeface="Calibri" panose="020F0502020204030204" pitchFamily="34" charset="0"/>
                <a:cs typeface="Times New Roman" panose="02020603050405020304" pitchFamily="18" charset="0"/>
              </a:rPr>
              <a:t> </a:t>
            </a:r>
            <a:endParaRPr lang="fr-FR" sz="1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19BA50CF-D9AA-4343-BED3-AB336D218496}"/>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0625256">
            <a:off x="4675041" y="5722044"/>
            <a:ext cx="530860" cy="561975"/>
          </a:xfrm>
          <a:prstGeom prst="rect">
            <a:avLst/>
          </a:prstGeom>
        </p:spPr>
      </p:pic>
      <p:cxnSp>
        <p:nvCxnSpPr>
          <p:cNvPr id="13" name="Connecteur droit 12">
            <a:extLst>
              <a:ext uri="{FF2B5EF4-FFF2-40B4-BE49-F238E27FC236}">
                <a16:creationId xmlns:a16="http://schemas.microsoft.com/office/drawing/2014/main" id="{4A9831A2-19EC-4B14-86DC-B551B455D8B0}"/>
              </a:ext>
            </a:extLst>
          </p:cNvPr>
          <p:cNvCxnSpPr>
            <a:cxnSpLocks/>
          </p:cNvCxnSpPr>
          <p:nvPr/>
        </p:nvCxnSpPr>
        <p:spPr bwMode="auto">
          <a:xfrm>
            <a:off x="2555775" y="3054678"/>
            <a:ext cx="648073" cy="1762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13">
            <a:extLst>
              <a:ext uri="{FF2B5EF4-FFF2-40B4-BE49-F238E27FC236}">
                <a16:creationId xmlns:a16="http://schemas.microsoft.com/office/drawing/2014/main" id="{C74759B9-50E6-4DD6-BE94-399D9966F5D5}"/>
              </a:ext>
            </a:extLst>
          </p:cNvPr>
          <p:cNvCxnSpPr>
            <a:cxnSpLocks/>
          </p:cNvCxnSpPr>
          <p:nvPr/>
        </p:nvCxnSpPr>
        <p:spPr bwMode="auto">
          <a:xfrm flipV="1">
            <a:off x="2587235" y="4361297"/>
            <a:ext cx="544603" cy="3762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a:extLst>
              <a:ext uri="{FF2B5EF4-FFF2-40B4-BE49-F238E27FC236}">
                <a16:creationId xmlns:a16="http://schemas.microsoft.com/office/drawing/2014/main" id="{A4697682-6A8E-400A-9ED0-5F5CCADC5A1B}"/>
              </a:ext>
            </a:extLst>
          </p:cNvPr>
          <p:cNvCxnSpPr>
            <a:cxnSpLocks/>
          </p:cNvCxnSpPr>
          <p:nvPr/>
        </p:nvCxnSpPr>
        <p:spPr bwMode="auto">
          <a:xfrm flipV="1">
            <a:off x="5765180" y="2878465"/>
            <a:ext cx="535012" cy="2773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eur droit 23">
            <a:extLst>
              <a:ext uri="{FF2B5EF4-FFF2-40B4-BE49-F238E27FC236}">
                <a16:creationId xmlns:a16="http://schemas.microsoft.com/office/drawing/2014/main" id="{663F4226-01E4-4719-8C67-5DB366E235F1}"/>
              </a:ext>
            </a:extLst>
          </p:cNvPr>
          <p:cNvCxnSpPr>
            <a:cxnSpLocks/>
          </p:cNvCxnSpPr>
          <p:nvPr/>
        </p:nvCxnSpPr>
        <p:spPr bwMode="auto">
          <a:xfrm>
            <a:off x="6012163" y="4361297"/>
            <a:ext cx="1152125" cy="108392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1044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E5BE7C-7303-4389-8EFE-91901C5143F1}"/>
              </a:ext>
            </a:extLst>
          </p:cNvPr>
          <p:cNvSpPr>
            <a:spLocks noGrp="1"/>
          </p:cNvSpPr>
          <p:nvPr>
            <p:ph type="title"/>
          </p:nvPr>
        </p:nvSpPr>
        <p:spPr/>
        <p:txBody>
          <a:bodyPr/>
          <a:lstStyle/>
          <a:p>
            <a:r>
              <a:rPr lang="fr-FR" dirty="0"/>
              <a:t>L’association doit cumuler l’ensemble des conditions ci-dessous pour être éligible </a:t>
            </a:r>
          </a:p>
        </p:txBody>
      </p:sp>
      <p:sp>
        <p:nvSpPr>
          <p:cNvPr id="3" name="Espace réservé du contenu 2">
            <a:extLst>
              <a:ext uri="{FF2B5EF4-FFF2-40B4-BE49-F238E27FC236}">
                <a16:creationId xmlns:a16="http://schemas.microsoft.com/office/drawing/2014/main" id="{6F3D965C-4267-422B-8456-3D029D823AC5}"/>
              </a:ext>
            </a:extLst>
          </p:cNvPr>
          <p:cNvSpPr>
            <a:spLocks noGrp="1"/>
          </p:cNvSpPr>
          <p:nvPr>
            <p:ph idx="1"/>
          </p:nvPr>
        </p:nvSpPr>
        <p:spPr/>
        <p:txBody>
          <a:bodyPr/>
          <a:lstStyle/>
          <a:p>
            <a:pPr marL="0" indent="0">
              <a:buNone/>
            </a:pPr>
            <a:endParaRPr lang="fr-FR" dirty="0"/>
          </a:p>
        </p:txBody>
      </p:sp>
      <p:pic>
        <p:nvPicPr>
          <p:cNvPr id="4" name="Image 3">
            <a:extLst>
              <a:ext uri="{FF2B5EF4-FFF2-40B4-BE49-F238E27FC236}">
                <a16:creationId xmlns:a16="http://schemas.microsoft.com/office/drawing/2014/main" id="{0A08C455-AA51-43E2-A3D9-1DFC365CE024}"/>
              </a:ext>
            </a:extLst>
          </p:cNvPr>
          <p:cNvPicPr/>
          <p:nvPr/>
        </p:nvPicPr>
        <p:blipFill rotWithShape="1">
          <a:blip r:embed="rId3">
            <a:extLst>
              <a:ext uri="{28A0092B-C50C-407E-A947-70E740481C1C}">
                <a14:useLocalDpi xmlns:a14="http://schemas.microsoft.com/office/drawing/2010/main" val="0"/>
              </a:ext>
            </a:extLst>
          </a:blip>
          <a:srcRect l="11341" t="15463" r="10120" b="31767"/>
          <a:stretch/>
        </p:blipFill>
        <p:spPr bwMode="auto">
          <a:xfrm>
            <a:off x="3228974" y="2526664"/>
            <a:ext cx="3215233" cy="2270487"/>
          </a:xfrm>
          <a:prstGeom prst="rect">
            <a:avLst/>
          </a:prstGeom>
          <a:noFill/>
          <a:ln>
            <a:noFill/>
          </a:ln>
          <a:extLst>
            <a:ext uri="{53640926-AAD7-44D8-BBD7-CCE9431645EC}">
              <a14:shadowObscured xmlns:a14="http://schemas.microsoft.com/office/drawing/2010/main"/>
            </a:ext>
          </a:extLst>
        </p:spPr>
      </p:pic>
      <p:sp>
        <p:nvSpPr>
          <p:cNvPr id="5" name="Zone de texte 36">
            <a:extLst>
              <a:ext uri="{FF2B5EF4-FFF2-40B4-BE49-F238E27FC236}">
                <a16:creationId xmlns:a16="http://schemas.microsoft.com/office/drawing/2014/main" id="{09257537-3410-4EDE-A8AF-91C562C481C1}"/>
              </a:ext>
            </a:extLst>
          </p:cNvPr>
          <p:cNvSpPr txBox="1"/>
          <p:nvPr/>
        </p:nvSpPr>
        <p:spPr>
          <a:xfrm>
            <a:off x="4355976" y="3446677"/>
            <a:ext cx="1044575" cy="3200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800" dirty="0">
                <a:effectLst/>
                <a:latin typeface="+mn-lt"/>
                <a:ea typeface="Calibri" panose="020F0502020204030204" pitchFamily="34" charset="0"/>
                <a:cs typeface="Times New Roman" panose="02020603050405020304" pitchFamily="18" charset="0"/>
              </a:rPr>
              <a:t>Association</a:t>
            </a:r>
          </a:p>
        </p:txBody>
      </p:sp>
      <p:sp>
        <p:nvSpPr>
          <p:cNvPr id="7" name="Zone de texte 34">
            <a:extLst>
              <a:ext uri="{FF2B5EF4-FFF2-40B4-BE49-F238E27FC236}">
                <a16:creationId xmlns:a16="http://schemas.microsoft.com/office/drawing/2014/main" id="{CD67B9A4-FF92-4491-8C9A-3513137ED524}"/>
              </a:ext>
            </a:extLst>
          </p:cNvPr>
          <p:cNvSpPr txBox="1"/>
          <p:nvPr/>
        </p:nvSpPr>
        <p:spPr>
          <a:xfrm>
            <a:off x="1010134" y="2204864"/>
            <a:ext cx="2185035" cy="878168"/>
          </a:xfrm>
          <a:prstGeom prst="rect">
            <a:avLst/>
          </a:prstGeom>
          <a:solidFill>
            <a:schemeClr val="lt1"/>
          </a:solidFill>
          <a:ln w="28575">
            <a:solidFill>
              <a:srgbClr val="EE8019"/>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800" dirty="0">
                <a:effectLst/>
                <a:latin typeface="+mn-lt"/>
                <a:ea typeface="Times New Roman" panose="02020603050405020304" pitchFamily="18" charset="0"/>
                <a:cs typeface="Times New Roman" panose="02020603050405020304" pitchFamily="18" charset="0"/>
              </a:rPr>
              <a:t>Les associations disposent d’un numéro au répertoire national des associations et d’un SIREN</a:t>
            </a:r>
            <a:endParaRPr lang="fr-FR" sz="1800" dirty="0">
              <a:effectLst/>
              <a:latin typeface="+mn-lt"/>
              <a:ea typeface="Calibri" panose="020F0502020204030204" pitchFamily="34" charset="0"/>
              <a:cs typeface="Times New Roman" panose="02020603050405020304" pitchFamily="18" charset="0"/>
            </a:endParaRPr>
          </a:p>
        </p:txBody>
      </p:sp>
      <p:sp>
        <p:nvSpPr>
          <p:cNvPr id="9" name="Zone de texte 12">
            <a:extLst>
              <a:ext uri="{FF2B5EF4-FFF2-40B4-BE49-F238E27FC236}">
                <a16:creationId xmlns:a16="http://schemas.microsoft.com/office/drawing/2014/main" id="{32D8A54C-CE0D-4D10-B0E7-1B7345967005}"/>
              </a:ext>
            </a:extLst>
          </p:cNvPr>
          <p:cNvSpPr txBox="1"/>
          <p:nvPr/>
        </p:nvSpPr>
        <p:spPr>
          <a:xfrm>
            <a:off x="611747" y="4459993"/>
            <a:ext cx="1733550" cy="575128"/>
          </a:xfrm>
          <a:prstGeom prst="rect">
            <a:avLst/>
          </a:prstGeom>
          <a:solidFill>
            <a:schemeClr val="lt1"/>
          </a:solidFill>
          <a:ln w="28575">
            <a:solidFill>
              <a:srgbClr val="B0CB52"/>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fr-FR" sz="1800" dirty="0">
                <a:effectLst/>
                <a:latin typeface="+mn-lt"/>
                <a:ea typeface="Times New Roman" panose="02020603050405020304" pitchFamily="18" charset="0"/>
                <a:cs typeface="Times New Roman" panose="02020603050405020304" pitchFamily="18" charset="0"/>
              </a:rPr>
              <a:t>Les associations existent depuis 3 ans </a:t>
            </a:r>
            <a:endParaRPr lang="fr-FR" sz="18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mn-lt"/>
                <a:ea typeface="Calibri" panose="020F0502020204030204" pitchFamily="34" charset="0"/>
                <a:cs typeface="Times New Roman" panose="02020603050405020304" pitchFamily="18" charset="0"/>
              </a:rPr>
              <a:t> </a:t>
            </a:r>
          </a:p>
        </p:txBody>
      </p:sp>
      <p:sp>
        <p:nvSpPr>
          <p:cNvPr id="10" name="Zone de texte 29">
            <a:extLst>
              <a:ext uri="{FF2B5EF4-FFF2-40B4-BE49-F238E27FC236}">
                <a16:creationId xmlns:a16="http://schemas.microsoft.com/office/drawing/2014/main" id="{3C2C2B5F-DFB4-4662-B0DD-E59D1196622E}"/>
              </a:ext>
            </a:extLst>
          </p:cNvPr>
          <p:cNvSpPr txBox="1"/>
          <p:nvPr/>
        </p:nvSpPr>
        <p:spPr>
          <a:xfrm>
            <a:off x="6608361" y="1988840"/>
            <a:ext cx="2200275" cy="1152128"/>
          </a:xfrm>
          <a:prstGeom prst="rect">
            <a:avLst/>
          </a:prstGeom>
          <a:noFill/>
          <a:ln w="28575">
            <a:solidFill>
              <a:srgbClr val="00A09E"/>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fr-FR" sz="1800" dirty="0">
                <a:effectLst/>
                <a:latin typeface="+mn-lt"/>
                <a:ea typeface="Times New Roman" panose="02020603050405020304" pitchFamily="18" charset="0"/>
                <a:cs typeface="Times New Roman" panose="02020603050405020304" pitchFamily="18" charset="0"/>
              </a:rPr>
              <a:t>L’ensemble des activités de l’association est mentionné au paragraphe 1.b de </a:t>
            </a:r>
            <a:r>
              <a:rPr lang="fr-FR" sz="1800" u="sng" dirty="0">
                <a:solidFill>
                  <a:srgbClr val="0000FF"/>
                </a:solidFill>
                <a:effectLst/>
                <a:latin typeface="+mn-lt"/>
                <a:ea typeface="Times New Roman" panose="02020603050405020304" pitchFamily="18" charset="0"/>
                <a:cs typeface="Times New Roman" panose="02020603050405020304" pitchFamily="18" charset="0"/>
                <a:hlinkClick r:id="rId4"/>
              </a:rPr>
              <a:t>l’article 200 du code général des impôts</a:t>
            </a:r>
            <a:r>
              <a:rPr lang="fr-FR" sz="1800" dirty="0">
                <a:effectLst/>
                <a:latin typeface="+mn-lt"/>
                <a:ea typeface="Times New Roman" panose="02020603050405020304" pitchFamily="18"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mn-lt"/>
                <a:ea typeface="Calibri" panose="020F0502020204030204" pitchFamily="34" charset="0"/>
                <a:cs typeface="Times New Roman" panose="02020603050405020304" pitchFamily="18" charset="0"/>
              </a:rPr>
              <a:t> </a:t>
            </a:r>
          </a:p>
        </p:txBody>
      </p:sp>
      <p:sp>
        <p:nvSpPr>
          <p:cNvPr id="11" name="Zone de texte 26">
            <a:extLst>
              <a:ext uri="{FF2B5EF4-FFF2-40B4-BE49-F238E27FC236}">
                <a16:creationId xmlns:a16="http://schemas.microsoft.com/office/drawing/2014/main" id="{767E8335-5181-46FA-952C-FD76B816839E}"/>
              </a:ext>
            </a:extLst>
          </p:cNvPr>
          <p:cNvSpPr txBox="1"/>
          <p:nvPr/>
        </p:nvSpPr>
        <p:spPr>
          <a:xfrm>
            <a:off x="6497463" y="4917194"/>
            <a:ext cx="2185035" cy="950206"/>
          </a:xfrm>
          <a:prstGeom prst="rect">
            <a:avLst/>
          </a:prstGeom>
          <a:solidFill>
            <a:schemeClr val="lt1"/>
          </a:solidFill>
          <a:ln w="28575">
            <a:solidFill>
              <a:srgbClr val="E51B5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0"/>
              </a:spcAft>
            </a:pPr>
            <a:r>
              <a:rPr lang="fr-FR" sz="1800" dirty="0">
                <a:effectLst/>
                <a:latin typeface="+mn-lt"/>
                <a:ea typeface="Times New Roman" panose="02020603050405020304" pitchFamily="18" charset="0"/>
                <a:cs typeface="Times New Roman" panose="02020603050405020304" pitchFamily="18" charset="0"/>
              </a:rPr>
              <a:t>La ou les associations dans lesquels j’effectue mon bénévolat sont régies par la loi 1901. </a:t>
            </a:r>
            <a:endParaRPr lang="fr-FR" sz="18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fr-FR"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cxnSp>
        <p:nvCxnSpPr>
          <p:cNvPr id="12" name="Connecteur droit 11">
            <a:extLst>
              <a:ext uri="{FF2B5EF4-FFF2-40B4-BE49-F238E27FC236}">
                <a16:creationId xmlns:a16="http://schemas.microsoft.com/office/drawing/2014/main" id="{17B182B8-AD9B-4541-BE85-DFE499BD895D}"/>
              </a:ext>
            </a:extLst>
          </p:cNvPr>
          <p:cNvCxnSpPr>
            <a:cxnSpLocks/>
          </p:cNvCxnSpPr>
          <p:nvPr/>
        </p:nvCxnSpPr>
        <p:spPr bwMode="auto">
          <a:xfrm flipV="1">
            <a:off x="2419350" y="4221088"/>
            <a:ext cx="928514" cy="46750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14">
            <a:extLst>
              <a:ext uri="{FF2B5EF4-FFF2-40B4-BE49-F238E27FC236}">
                <a16:creationId xmlns:a16="http://schemas.microsoft.com/office/drawing/2014/main" id="{8C0525EE-40AF-48F1-991B-87717DA06AF6}"/>
              </a:ext>
            </a:extLst>
          </p:cNvPr>
          <p:cNvCxnSpPr>
            <a:cxnSpLocks/>
          </p:cNvCxnSpPr>
          <p:nvPr/>
        </p:nvCxnSpPr>
        <p:spPr bwMode="auto">
          <a:xfrm flipV="1">
            <a:off x="6305430" y="3191589"/>
            <a:ext cx="1218898" cy="50683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a:extLst>
              <a:ext uri="{FF2B5EF4-FFF2-40B4-BE49-F238E27FC236}">
                <a16:creationId xmlns:a16="http://schemas.microsoft.com/office/drawing/2014/main" id="{E721E558-04F6-428F-985B-EB32153D976A}"/>
              </a:ext>
            </a:extLst>
          </p:cNvPr>
          <p:cNvCxnSpPr>
            <a:cxnSpLocks/>
          </p:cNvCxnSpPr>
          <p:nvPr/>
        </p:nvCxnSpPr>
        <p:spPr bwMode="auto">
          <a:xfrm>
            <a:off x="6452767" y="4264931"/>
            <a:ext cx="1145773" cy="57606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21">
            <a:extLst>
              <a:ext uri="{FF2B5EF4-FFF2-40B4-BE49-F238E27FC236}">
                <a16:creationId xmlns:a16="http://schemas.microsoft.com/office/drawing/2014/main" id="{A8C3B2F1-2D99-4E5C-ACD5-1B60FDF791D1}"/>
              </a:ext>
            </a:extLst>
          </p:cNvPr>
          <p:cNvCxnSpPr>
            <a:cxnSpLocks/>
          </p:cNvCxnSpPr>
          <p:nvPr/>
        </p:nvCxnSpPr>
        <p:spPr bwMode="auto">
          <a:xfrm>
            <a:off x="2102651" y="3191589"/>
            <a:ext cx="1245213" cy="57512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525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EC4E48-33CD-42AE-B13D-3AC6DE439B76}"/>
              </a:ext>
            </a:extLst>
          </p:cNvPr>
          <p:cNvSpPr>
            <a:spLocks noGrp="1"/>
          </p:cNvSpPr>
          <p:nvPr>
            <p:ph type="title"/>
          </p:nvPr>
        </p:nvSpPr>
        <p:spPr/>
        <p:txBody>
          <a:bodyPr/>
          <a:lstStyle/>
          <a:p>
            <a:r>
              <a:rPr lang="fr-FR" b="1" dirty="0"/>
              <a:t>Action de l’association</a:t>
            </a:r>
            <a:endParaRPr lang="fr-FR" dirty="0"/>
          </a:p>
        </p:txBody>
      </p:sp>
      <p:sp>
        <p:nvSpPr>
          <p:cNvPr id="3" name="Espace réservé du contenu 2">
            <a:extLst>
              <a:ext uri="{FF2B5EF4-FFF2-40B4-BE49-F238E27FC236}">
                <a16:creationId xmlns:a16="http://schemas.microsoft.com/office/drawing/2014/main" id="{E701F6D0-5524-4E85-9592-4778C5BCEAD6}"/>
              </a:ext>
            </a:extLst>
          </p:cNvPr>
          <p:cNvSpPr>
            <a:spLocks noGrp="1"/>
          </p:cNvSpPr>
          <p:nvPr>
            <p:ph idx="1"/>
          </p:nvPr>
        </p:nvSpPr>
        <p:spPr/>
        <p:txBody>
          <a:bodyPr/>
          <a:lstStyle/>
          <a:p>
            <a:endParaRPr lang="fr-FR"/>
          </a:p>
        </p:txBody>
      </p:sp>
      <p:graphicFrame>
        <p:nvGraphicFramePr>
          <p:cNvPr id="4" name="Diagramme 3">
            <a:extLst>
              <a:ext uri="{FF2B5EF4-FFF2-40B4-BE49-F238E27FC236}">
                <a16:creationId xmlns:a16="http://schemas.microsoft.com/office/drawing/2014/main" id="{1E9099B7-39B7-404D-94D1-605ED316018F}"/>
              </a:ext>
            </a:extLst>
          </p:cNvPr>
          <p:cNvGraphicFramePr/>
          <p:nvPr>
            <p:extLst>
              <p:ext uri="{D42A27DB-BD31-4B8C-83A1-F6EECF244321}">
                <p14:modId xmlns:p14="http://schemas.microsoft.com/office/powerpoint/2010/main" val="3272492731"/>
              </p:ext>
            </p:extLst>
          </p:nvPr>
        </p:nvGraphicFramePr>
        <p:xfrm>
          <a:off x="1331640" y="1828800"/>
          <a:ext cx="5983560" cy="41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 4">
            <a:hlinkClick r:id="rId8"/>
            <a:extLst>
              <a:ext uri="{FF2B5EF4-FFF2-40B4-BE49-F238E27FC236}">
                <a16:creationId xmlns:a16="http://schemas.microsoft.com/office/drawing/2014/main" id="{0FD3384A-92B6-474E-AAC1-CD2F10EA5DDB}"/>
              </a:ext>
            </a:extLst>
          </p:cNvPr>
          <p:cNvPicPr/>
          <p:nvPr/>
        </p:nvPicPr>
        <p:blipFill>
          <a:blip r:embed="rId9">
            <a:extLst>
              <a:ext uri="{28A0092B-C50C-407E-A947-70E740481C1C}">
                <a14:useLocalDpi xmlns:a14="http://schemas.microsoft.com/office/drawing/2010/main" val="0"/>
              </a:ext>
            </a:extLst>
          </a:blip>
          <a:stretch>
            <a:fillRect/>
          </a:stretch>
        </p:blipFill>
        <p:spPr>
          <a:xfrm>
            <a:off x="5364088" y="4725144"/>
            <a:ext cx="2304256" cy="792088"/>
          </a:xfrm>
          <a:prstGeom prst="rect">
            <a:avLst/>
          </a:prstGeom>
        </p:spPr>
      </p:pic>
      <p:pic>
        <p:nvPicPr>
          <p:cNvPr id="6" name="Image 5">
            <a:extLst>
              <a:ext uri="{FF2B5EF4-FFF2-40B4-BE49-F238E27FC236}">
                <a16:creationId xmlns:a16="http://schemas.microsoft.com/office/drawing/2014/main" id="{A71D11A9-CAE0-4563-9CB0-A2A816C43365}"/>
              </a:ext>
            </a:extLst>
          </p:cNvPr>
          <p:cNvPicPr/>
          <p:nvPr/>
        </p:nvPicPr>
        <p:blipFill rotWithShape="1">
          <a:blip r:embed="rId10" cstate="print">
            <a:extLst>
              <a:ext uri="{28A0092B-C50C-407E-A947-70E740481C1C}">
                <a14:useLocalDpi xmlns:a14="http://schemas.microsoft.com/office/drawing/2010/main" val="0"/>
              </a:ext>
            </a:extLst>
          </a:blip>
          <a:srcRect l="20616" t="5567" r="22483" b="23109"/>
          <a:stretch/>
        </p:blipFill>
        <p:spPr bwMode="auto">
          <a:xfrm rot="20358700">
            <a:off x="7379032" y="5300425"/>
            <a:ext cx="337185" cy="422910"/>
          </a:xfrm>
          <a:prstGeom prst="rect">
            <a:avLst/>
          </a:prstGeom>
          <a:noFill/>
          <a:ln>
            <a:noFill/>
          </a:ln>
          <a:extLst>
            <a:ext uri="{53640926-AAD7-44D8-BBD7-CCE9431645EC}">
              <a14:shadowObscured xmlns:a14="http://schemas.microsoft.com/office/drawing/2010/main"/>
            </a:ext>
          </a:extLst>
        </p:spPr>
      </p:pic>
      <p:pic>
        <p:nvPicPr>
          <p:cNvPr id="8" name="Image 7">
            <a:hlinkClick r:id="rId11"/>
            <a:extLst>
              <a:ext uri="{FF2B5EF4-FFF2-40B4-BE49-F238E27FC236}">
                <a16:creationId xmlns:a16="http://schemas.microsoft.com/office/drawing/2014/main" id="{8D860D0C-7F5E-4A39-8F85-7954ED8DA715}"/>
              </a:ext>
            </a:extLst>
          </p:cNvPr>
          <p:cNvPicPr>
            <a:picLocks noChangeAspect="1"/>
          </p:cNvPicPr>
          <p:nvPr/>
        </p:nvPicPr>
        <p:blipFill rotWithShape="1">
          <a:blip r:embed="rId12"/>
          <a:srcRect l="11999" t="6086" r="20002" b="13675"/>
          <a:stretch/>
        </p:blipFill>
        <p:spPr>
          <a:xfrm>
            <a:off x="3203848" y="5362627"/>
            <a:ext cx="718964" cy="298506"/>
          </a:xfrm>
          <a:prstGeom prst="rect">
            <a:avLst/>
          </a:prstGeom>
        </p:spPr>
      </p:pic>
      <p:pic>
        <p:nvPicPr>
          <p:cNvPr id="7" name="Image 6">
            <a:extLst>
              <a:ext uri="{FF2B5EF4-FFF2-40B4-BE49-F238E27FC236}">
                <a16:creationId xmlns:a16="http://schemas.microsoft.com/office/drawing/2014/main" id="{E24F3AA3-2EB1-4311-A28A-EA91D10E94B8}"/>
              </a:ext>
            </a:extLst>
          </p:cNvPr>
          <p:cNvPicPr>
            <a:picLocks noChangeAspect="1"/>
          </p:cNvPicPr>
          <p:nvPr/>
        </p:nvPicPr>
        <p:blipFill rotWithShape="1">
          <a:blip r:embed="rId13"/>
          <a:srcRect l="12988" r="12988"/>
          <a:stretch/>
        </p:blipFill>
        <p:spPr>
          <a:xfrm>
            <a:off x="1256" y="-84185"/>
            <a:ext cx="9142743" cy="6947470"/>
          </a:xfrm>
          <a:prstGeom prst="rect">
            <a:avLst/>
          </a:prstGeom>
        </p:spPr>
      </p:pic>
    </p:spTree>
    <p:extLst>
      <p:ext uri="{BB962C8B-B14F-4D97-AF65-F5344CB8AC3E}">
        <p14:creationId xmlns:p14="http://schemas.microsoft.com/office/powerpoint/2010/main" val="337040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C15A9-E521-4AEF-9B11-D6F8FC7277C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3E0A52E-FBCC-4551-8AF9-367A15C79093}"/>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4567CFEA-0003-4A87-BF95-4DDA337154E5}"/>
              </a:ext>
            </a:extLst>
          </p:cNvPr>
          <p:cNvPicPr>
            <a:picLocks noChangeAspect="1"/>
          </p:cNvPicPr>
          <p:nvPr/>
        </p:nvPicPr>
        <p:blipFill>
          <a:blip r:embed="rId3"/>
          <a:stretch>
            <a:fillRect/>
          </a:stretch>
        </p:blipFill>
        <p:spPr>
          <a:xfrm>
            <a:off x="1204912" y="1014412"/>
            <a:ext cx="6734175" cy="4829175"/>
          </a:xfrm>
          <a:prstGeom prst="rect">
            <a:avLst/>
          </a:prstGeom>
        </p:spPr>
      </p:pic>
    </p:spTree>
    <p:extLst>
      <p:ext uri="{BB962C8B-B14F-4D97-AF65-F5344CB8AC3E}">
        <p14:creationId xmlns:p14="http://schemas.microsoft.com/office/powerpoint/2010/main" val="292671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F864E-8E0C-49EC-B76C-040C965D7143}"/>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E00DD442-A554-4CAE-AF3A-9F2856553C67}"/>
              </a:ext>
            </a:extLst>
          </p:cNvPr>
          <p:cNvPicPr>
            <a:picLocks noGrp="1" noChangeAspect="1"/>
          </p:cNvPicPr>
          <p:nvPr>
            <p:ph idx="1"/>
          </p:nvPr>
        </p:nvPicPr>
        <p:blipFill>
          <a:blip r:embed="rId3"/>
          <a:stretch>
            <a:fillRect/>
          </a:stretch>
        </p:blipFill>
        <p:spPr>
          <a:xfrm>
            <a:off x="-108520" y="2637696"/>
            <a:ext cx="9723632" cy="863312"/>
          </a:xfrm>
          <a:prstGeom prst="rect">
            <a:avLst/>
          </a:prstGeom>
        </p:spPr>
      </p:pic>
      <p:pic>
        <p:nvPicPr>
          <p:cNvPr id="5" name="Image 4">
            <a:extLst>
              <a:ext uri="{FF2B5EF4-FFF2-40B4-BE49-F238E27FC236}">
                <a16:creationId xmlns:a16="http://schemas.microsoft.com/office/drawing/2014/main" id="{7FF0ED7C-697A-44E5-96DF-A14E2B168E63}"/>
              </a:ext>
            </a:extLst>
          </p:cNvPr>
          <p:cNvPicPr>
            <a:picLocks noChangeAspect="1"/>
          </p:cNvPicPr>
          <p:nvPr/>
        </p:nvPicPr>
        <p:blipFill>
          <a:blip r:embed="rId4"/>
          <a:stretch>
            <a:fillRect/>
          </a:stretch>
        </p:blipFill>
        <p:spPr>
          <a:xfrm>
            <a:off x="107504" y="1543334"/>
            <a:ext cx="9144000" cy="1094362"/>
          </a:xfrm>
          <a:prstGeom prst="rect">
            <a:avLst/>
          </a:prstGeom>
        </p:spPr>
      </p:pic>
      <p:pic>
        <p:nvPicPr>
          <p:cNvPr id="7" name="Image 6">
            <a:extLst>
              <a:ext uri="{FF2B5EF4-FFF2-40B4-BE49-F238E27FC236}">
                <a16:creationId xmlns:a16="http://schemas.microsoft.com/office/drawing/2014/main" id="{FD1827AF-339D-434C-BB01-9F7887743555}"/>
              </a:ext>
            </a:extLst>
          </p:cNvPr>
          <p:cNvPicPr>
            <a:picLocks noChangeAspect="1"/>
          </p:cNvPicPr>
          <p:nvPr/>
        </p:nvPicPr>
        <p:blipFill>
          <a:blip r:embed="rId5"/>
          <a:stretch>
            <a:fillRect/>
          </a:stretch>
        </p:blipFill>
        <p:spPr>
          <a:xfrm>
            <a:off x="251520" y="3223574"/>
            <a:ext cx="9144000" cy="786909"/>
          </a:xfrm>
          <a:prstGeom prst="rect">
            <a:avLst/>
          </a:prstGeom>
        </p:spPr>
      </p:pic>
    </p:spTree>
    <p:extLst>
      <p:ext uri="{BB962C8B-B14F-4D97-AF65-F5344CB8AC3E}">
        <p14:creationId xmlns:p14="http://schemas.microsoft.com/office/powerpoint/2010/main" val="308305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D60F8B-53CC-4764-950B-55AAD9805CA7}"/>
              </a:ext>
            </a:extLst>
          </p:cNvPr>
          <p:cNvSpPr>
            <a:spLocks noGrp="1"/>
          </p:cNvSpPr>
          <p:nvPr>
            <p:ph type="title"/>
          </p:nvPr>
        </p:nvSpPr>
        <p:spPr/>
        <p:txBody>
          <a:bodyPr/>
          <a:lstStyle/>
          <a:p>
            <a:r>
              <a:rPr lang="fr-FR" dirty="0"/>
              <a:t>Alerte pour le CEC d’une déclaration d’un bénévole</a:t>
            </a:r>
          </a:p>
        </p:txBody>
      </p:sp>
      <p:sp>
        <p:nvSpPr>
          <p:cNvPr id="3" name="Espace réservé du contenu 2">
            <a:extLst>
              <a:ext uri="{FF2B5EF4-FFF2-40B4-BE49-F238E27FC236}">
                <a16:creationId xmlns:a16="http://schemas.microsoft.com/office/drawing/2014/main" id="{E106EC93-99E7-48C9-A9F4-C67A7811A6EB}"/>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29C6FE7D-B859-469F-AC24-88EB697B9410}"/>
              </a:ext>
            </a:extLst>
          </p:cNvPr>
          <p:cNvPicPr>
            <a:picLocks noChangeAspect="1"/>
          </p:cNvPicPr>
          <p:nvPr/>
        </p:nvPicPr>
        <p:blipFill>
          <a:blip r:embed="rId3"/>
          <a:stretch>
            <a:fillRect/>
          </a:stretch>
        </p:blipFill>
        <p:spPr>
          <a:xfrm>
            <a:off x="-150723" y="2132856"/>
            <a:ext cx="9445445" cy="2346980"/>
          </a:xfrm>
          <a:prstGeom prst="rect">
            <a:avLst/>
          </a:prstGeom>
        </p:spPr>
      </p:pic>
    </p:spTree>
    <p:extLst>
      <p:ext uri="{BB962C8B-B14F-4D97-AF65-F5344CB8AC3E}">
        <p14:creationId xmlns:p14="http://schemas.microsoft.com/office/powerpoint/2010/main" val="126343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05264-D1A9-4CD6-9DD8-FEDCCC0F62C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D54C326-29CD-41DD-B62D-7D44071A6779}"/>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7D0F1F06-6CAF-4ADD-8C16-0B2F51FF0348}"/>
              </a:ext>
            </a:extLst>
          </p:cNvPr>
          <p:cNvPicPr>
            <a:picLocks noChangeAspect="1"/>
          </p:cNvPicPr>
          <p:nvPr/>
        </p:nvPicPr>
        <p:blipFill>
          <a:blip r:embed="rId3"/>
          <a:stretch>
            <a:fillRect/>
          </a:stretch>
        </p:blipFill>
        <p:spPr>
          <a:xfrm>
            <a:off x="15602" y="1600200"/>
            <a:ext cx="9144000" cy="2865958"/>
          </a:xfrm>
          <a:prstGeom prst="rect">
            <a:avLst/>
          </a:prstGeom>
        </p:spPr>
      </p:pic>
      <p:sp>
        <p:nvSpPr>
          <p:cNvPr id="5" name="Rectangle 4">
            <a:extLst>
              <a:ext uri="{FF2B5EF4-FFF2-40B4-BE49-F238E27FC236}">
                <a16:creationId xmlns:a16="http://schemas.microsoft.com/office/drawing/2014/main" id="{97E100A7-875E-44F1-9B54-A4A5CD4E5157}"/>
              </a:ext>
            </a:extLst>
          </p:cNvPr>
          <p:cNvSpPr/>
          <p:nvPr/>
        </p:nvSpPr>
        <p:spPr bwMode="auto">
          <a:xfrm>
            <a:off x="6588224" y="2204864"/>
            <a:ext cx="2160240" cy="79208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25000">
              <a:ln>
                <a:noFill/>
              </a:ln>
              <a:solidFill>
                <a:schemeClr val="tx1"/>
              </a:solidFill>
              <a:effectLst/>
              <a:latin typeface="Arial" panose="020B0604020202020204" pitchFamily="34" charset="0"/>
              <a:ea typeface="ヒラギノ角ゴ Pro W3" pitchFamily="48" charset="-128"/>
            </a:endParaRPr>
          </a:p>
        </p:txBody>
      </p:sp>
    </p:spTree>
    <p:extLst>
      <p:ext uri="{BB962C8B-B14F-4D97-AF65-F5344CB8AC3E}">
        <p14:creationId xmlns:p14="http://schemas.microsoft.com/office/powerpoint/2010/main" val="236119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D8A8A4-A3F1-4229-B459-4E63AD6E69D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C4FDF86-269E-4A83-AE7D-23AE6CF0FD46}"/>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B7B596D8-6B85-44EE-86CC-3C0B0CA8A6DB}"/>
              </a:ext>
            </a:extLst>
          </p:cNvPr>
          <p:cNvPicPr>
            <a:picLocks noChangeAspect="1"/>
          </p:cNvPicPr>
          <p:nvPr/>
        </p:nvPicPr>
        <p:blipFill rotWithShape="1">
          <a:blip r:embed="rId3"/>
          <a:srcRect l="23226" t="9401" r="7500"/>
          <a:stretch/>
        </p:blipFill>
        <p:spPr>
          <a:xfrm>
            <a:off x="1619672" y="990600"/>
            <a:ext cx="6334472" cy="4659982"/>
          </a:xfrm>
          <a:prstGeom prst="rect">
            <a:avLst/>
          </a:prstGeom>
        </p:spPr>
      </p:pic>
      <p:cxnSp>
        <p:nvCxnSpPr>
          <p:cNvPr id="6" name="Connecteur droit 5">
            <a:extLst>
              <a:ext uri="{FF2B5EF4-FFF2-40B4-BE49-F238E27FC236}">
                <a16:creationId xmlns:a16="http://schemas.microsoft.com/office/drawing/2014/main" id="{8D5C4988-43FF-4B79-8EAD-E378205AFE4F}"/>
              </a:ext>
            </a:extLst>
          </p:cNvPr>
          <p:cNvCxnSpPr>
            <a:cxnSpLocks/>
          </p:cNvCxnSpPr>
          <p:nvPr/>
        </p:nvCxnSpPr>
        <p:spPr bwMode="auto">
          <a:xfrm>
            <a:off x="2555776" y="3140968"/>
            <a:ext cx="504056"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cteur droit 7">
            <a:extLst>
              <a:ext uri="{FF2B5EF4-FFF2-40B4-BE49-F238E27FC236}">
                <a16:creationId xmlns:a16="http://schemas.microsoft.com/office/drawing/2014/main" id="{0944385B-4522-47D3-97BB-308BAA02D974}"/>
              </a:ext>
            </a:extLst>
          </p:cNvPr>
          <p:cNvCxnSpPr>
            <a:cxnSpLocks/>
          </p:cNvCxnSpPr>
          <p:nvPr/>
        </p:nvCxnSpPr>
        <p:spPr bwMode="auto">
          <a:xfrm>
            <a:off x="2411760" y="3429000"/>
            <a:ext cx="792088"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9">
            <a:extLst>
              <a:ext uri="{FF2B5EF4-FFF2-40B4-BE49-F238E27FC236}">
                <a16:creationId xmlns:a16="http://schemas.microsoft.com/office/drawing/2014/main" id="{27F94753-BAD4-4D3A-BDE7-FF6E049C6449}"/>
              </a:ext>
            </a:extLst>
          </p:cNvPr>
          <p:cNvCxnSpPr>
            <a:cxnSpLocks/>
          </p:cNvCxnSpPr>
          <p:nvPr/>
        </p:nvCxnSpPr>
        <p:spPr bwMode="auto">
          <a:xfrm>
            <a:off x="2483768" y="3717032"/>
            <a:ext cx="648072"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a:extLst>
              <a:ext uri="{FF2B5EF4-FFF2-40B4-BE49-F238E27FC236}">
                <a16:creationId xmlns:a16="http://schemas.microsoft.com/office/drawing/2014/main" id="{F76F84A6-6BEA-4A5D-81B2-949863338F96}"/>
              </a:ext>
            </a:extLst>
          </p:cNvPr>
          <p:cNvCxnSpPr>
            <a:cxnSpLocks/>
          </p:cNvCxnSpPr>
          <p:nvPr/>
        </p:nvCxnSpPr>
        <p:spPr bwMode="auto">
          <a:xfrm>
            <a:off x="2411760" y="4005064"/>
            <a:ext cx="792088"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13">
            <a:extLst>
              <a:ext uri="{FF2B5EF4-FFF2-40B4-BE49-F238E27FC236}">
                <a16:creationId xmlns:a16="http://schemas.microsoft.com/office/drawing/2014/main" id="{03BE2CED-564F-4F26-BF74-E94D6E6B72DB}"/>
              </a:ext>
            </a:extLst>
          </p:cNvPr>
          <p:cNvCxnSpPr>
            <a:cxnSpLocks/>
          </p:cNvCxnSpPr>
          <p:nvPr/>
        </p:nvCxnSpPr>
        <p:spPr bwMode="auto">
          <a:xfrm>
            <a:off x="2411760" y="4293096"/>
            <a:ext cx="792088"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onnecteur droit 14">
            <a:extLst>
              <a:ext uri="{FF2B5EF4-FFF2-40B4-BE49-F238E27FC236}">
                <a16:creationId xmlns:a16="http://schemas.microsoft.com/office/drawing/2014/main" id="{0B901214-E775-4AD2-B739-9E0C476F110E}"/>
              </a:ext>
            </a:extLst>
          </p:cNvPr>
          <p:cNvCxnSpPr>
            <a:cxnSpLocks/>
          </p:cNvCxnSpPr>
          <p:nvPr/>
        </p:nvCxnSpPr>
        <p:spPr bwMode="auto">
          <a:xfrm>
            <a:off x="2411760" y="4581128"/>
            <a:ext cx="792088"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03137967"/>
      </p:ext>
    </p:extLst>
  </p:cSld>
  <p:clrMapOvr>
    <a:masterClrMapping/>
  </p:clrMapOvr>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25000" smtClean="0">
            <a:ln>
              <a:noFill/>
            </a:ln>
            <a:solidFill>
              <a:schemeClr val="tx1"/>
            </a:solidFill>
            <a:effectLst/>
            <a:latin typeface="Arial" panose="020B0604020202020204" pitchFamily="34"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2400" b="0" i="0" u="none" strike="noStrike" cap="none" normalizeH="0" baseline="-25000" smtClean="0">
            <a:ln>
              <a:noFill/>
            </a:ln>
            <a:solidFill>
              <a:schemeClr val="tx1"/>
            </a:solidFill>
            <a:effectLst/>
            <a:latin typeface="Arial" panose="020B0604020202020204" pitchFamily="34" charset="0"/>
            <a:ea typeface="ヒラギノ角ゴ Pro W3" pitchFamily="48"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3" id="{4DBA1FB8-AA10-4900-9D84-7A1B56C4D3D2}" vid="{3A0F0810-A469-4209-8770-E09AB19F3FF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UFOLEP-ModelePPT</Template>
  <TotalTime>4689</TotalTime>
  <Words>1275</Words>
  <Application>Microsoft Office PowerPoint</Application>
  <PresentationFormat>Affichage à l'écran (4:3)</PresentationFormat>
  <Paragraphs>86</Paragraphs>
  <Slides>17</Slides>
  <Notes>15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Arial</vt:lpstr>
      <vt:lpstr>Calibri</vt:lpstr>
      <vt:lpstr>Times</vt:lpstr>
      <vt:lpstr>Times New Roman</vt:lpstr>
      <vt:lpstr>Zapf Dingbats</vt:lpstr>
      <vt:lpstr>Nouvelle présentation</vt:lpstr>
      <vt:lpstr>Le compte engagement citoyen</vt:lpstr>
      <vt:lpstr>Le compte engagement citoyen permet aux bénévoles de déclarer leurs heures de bénévolat pour les faire valoriser. La déclaration de ces heures leur permet d’acquérir des droits à la formation. Cumulez l’ensemble des conditions ci-dessous et vous êtes éligibles ! </vt:lpstr>
      <vt:lpstr>L’association doit cumuler l’ensemble des conditions ci-dessous pour être éligible </vt:lpstr>
      <vt:lpstr>Action de l’association</vt:lpstr>
      <vt:lpstr>Présentation PowerPoint</vt:lpstr>
      <vt:lpstr>Présentation PowerPoint</vt:lpstr>
      <vt:lpstr>Alerte pour le CEC d’une déclaration d’un bénévole</vt:lpstr>
      <vt:lpstr>Présentation PowerPoint</vt:lpstr>
      <vt:lpstr>Présentation PowerPoint</vt:lpstr>
      <vt:lpstr>Action du bénévole</vt:lpstr>
      <vt:lpstr>Présentation PowerPoint</vt:lpstr>
      <vt:lpstr>Les heures cumulées pourront être utilisées : </vt:lpstr>
      <vt:lpstr>Présentation PowerPoint</vt:lpstr>
      <vt:lpstr>Valorisation </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dc:title>
  <dc:creator>Fanny SARRAIL-BRASSENS</dc:creator>
  <cp:lastModifiedBy>SARRAIL-BRASSENS Fanny</cp:lastModifiedBy>
  <cp:revision>60</cp:revision>
  <cp:lastPrinted>2019-03-05T11:20:02Z</cp:lastPrinted>
  <dcterms:created xsi:type="dcterms:W3CDTF">2018-10-26T08:52:04Z</dcterms:created>
  <dcterms:modified xsi:type="dcterms:W3CDTF">2023-07-11T13:39:54Z</dcterms:modified>
</cp:coreProperties>
</file>